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3004800" cy="9753600"/>
  <p:notesSz cx="6858000" cy="9144000"/>
  <p:defaultTextStyle>
    <a:lvl1pPr defTabSz="1295400">
      <a:buClr>
        <a:srgbClr val="000000"/>
      </a:buClr>
      <a:defRPr sz="3400">
        <a:uFill>
          <a:solidFill/>
        </a:uFill>
        <a:latin typeface="+mn-lt"/>
        <a:ea typeface="+mn-ea"/>
        <a:cs typeface="+mn-cs"/>
        <a:sym typeface="Arial"/>
      </a:defRPr>
    </a:lvl1pPr>
    <a:lvl2pPr indent="342900" defTabSz="1295400">
      <a:buClr>
        <a:srgbClr val="000000"/>
      </a:buClr>
      <a:defRPr sz="3400">
        <a:uFill>
          <a:solidFill/>
        </a:uFill>
        <a:latin typeface="+mn-lt"/>
        <a:ea typeface="+mn-ea"/>
        <a:cs typeface="+mn-cs"/>
        <a:sym typeface="Arial"/>
      </a:defRPr>
    </a:lvl2pPr>
    <a:lvl3pPr indent="685800" defTabSz="1295400">
      <a:buClr>
        <a:srgbClr val="000000"/>
      </a:buClr>
      <a:defRPr sz="3400">
        <a:uFill>
          <a:solidFill/>
        </a:uFill>
        <a:latin typeface="+mn-lt"/>
        <a:ea typeface="+mn-ea"/>
        <a:cs typeface="+mn-cs"/>
        <a:sym typeface="Arial"/>
      </a:defRPr>
    </a:lvl3pPr>
    <a:lvl4pPr indent="1028700" defTabSz="1295400">
      <a:buClr>
        <a:srgbClr val="000000"/>
      </a:buClr>
      <a:defRPr sz="3400">
        <a:uFill>
          <a:solidFill/>
        </a:uFill>
        <a:latin typeface="+mn-lt"/>
        <a:ea typeface="+mn-ea"/>
        <a:cs typeface="+mn-cs"/>
        <a:sym typeface="Arial"/>
      </a:defRPr>
    </a:lvl4pPr>
    <a:lvl5pPr indent="1371600" defTabSz="1295400">
      <a:buClr>
        <a:srgbClr val="000000"/>
      </a:buClr>
      <a:defRPr sz="3400">
        <a:uFill>
          <a:solidFill/>
        </a:uFill>
        <a:latin typeface="+mn-lt"/>
        <a:ea typeface="+mn-ea"/>
        <a:cs typeface="+mn-cs"/>
        <a:sym typeface="Arial"/>
      </a:defRPr>
    </a:lvl5pPr>
    <a:lvl6pPr indent="1714500" defTabSz="1295400">
      <a:buClr>
        <a:srgbClr val="000000"/>
      </a:buClr>
      <a:defRPr sz="3400">
        <a:uFill>
          <a:solidFill/>
        </a:uFill>
        <a:latin typeface="+mn-lt"/>
        <a:ea typeface="+mn-ea"/>
        <a:cs typeface="+mn-cs"/>
        <a:sym typeface="Arial"/>
      </a:defRPr>
    </a:lvl6pPr>
    <a:lvl7pPr indent="2057400" defTabSz="1295400">
      <a:buClr>
        <a:srgbClr val="000000"/>
      </a:buClr>
      <a:defRPr sz="3400">
        <a:uFill>
          <a:solidFill/>
        </a:uFill>
        <a:latin typeface="+mn-lt"/>
        <a:ea typeface="+mn-ea"/>
        <a:cs typeface="+mn-cs"/>
        <a:sym typeface="Arial"/>
      </a:defRPr>
    </a:lvl7pPr>
    <a:lvl8pPr indent="2400300" defTabSz="1295400">
      <a:buClr>
        <a:srgbClr val="000000"/>
      </a:buClr>
      <a:defRPr sz="3400">
        <a:uFill>
          <a:solidFill/>
        </a:uFill>
        <a:latin typeface="+mn-lt"/>
        <a:ea typeface="+mn-ea"/>
        <a:cs typeface="+mn-cs"/>
        <a:sym typeface="Arial"/>
      </a:defRPr>
    </a:lvl8pPr>
    <a:lvl9pPr indent="2743200" defTabSz="1295400">
      <a:buClr>
        <a:srgbClr val="000000"/>
      </a:buClr>
      <a:defRPr sz="3400">
        <a:uFill>
          <a:solidFill/>
        </a:uFill>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FCFC"/>
          </a:solidFill>
        </a:fill>
      </a:tcStyle>
    </a:wholeTbl>
    <a:band2H>
      <a:tcTxStyle b="def" i="def"/>
      <a:tcStyle>
        <a:tcBdr/>
        <a:fill>
          <a:solidFill>
            <a:srgbClr val="FDFDFD"/>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FCFC"/>
          </a:solidFill>
        </a:fill>
      </a:tcStyle>
    </a:wholeTbl>
    <a:band2H>
      <a:tcTxStyle b="def" i="def"/>
      <a:tcStyle>
        <a:tcBdr/>
        <a:fill>
          <a:solidFill>
            <a:srgbClr val="FDFDFD"/>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p:nvPr>
            <p:ph type="sldImg"/>
          </p:nvPr>
        </p:nvSpPr>
        <p:spPr>
          <a:xfrm>
            <a:off x="1143000" y="685800"/>
            <a:ext cx="4572000" cy="3429000"/>
          </a:xfrm>
          <a:prstGeom prst="rect">
            <a:avLst/>
          </a:prstGeom>
        </p:spPr>
        <p:txBody>
          <a:bodyPr/>
          <a:lstStyle/>
          <a:p>
            <a:pPr lvl="0"/>
          </a:p>
        </p:txBody>
      </p:sp>
      <p:sp>
        <p:nvSpPr>
          <p:cNvPr id="53" name="Shape 5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1295400">
      <a:spcBef>
        <a:spcPts val="500"/>
      </a:spcBef>
      <a:defRPr sz="1400">
        <a:uFill>
          <a:solidFill/>
        </a:uFill>
        <a:latin typeface="Times New Roman"/>
        <a:ea typeface="Times New Roman"/>
        <a:cs typeface="Times New Roman"/>
        <a:sym typeface="Times New Roman"/>
      </a:defRPr>
    </a:lvl1pPr>
    <a:lvl2pPr indent="228600" defTabSz="1295400">
      <a:spcBef>
        <a:spcPts val="500"/>
      </a:spcBef>
      <a:defRPr sz="1400">
        <a:uFill>
          <a:solidFill/>
        </a:uFill>
        <a:latin typeface="Times New Roman"/>
        <a:ea typeface="Times New Roman"/>
        <a:cs typeface="Times New Roman"/>
        <a:sym typeface="Times New Roman"/>
      </a:defRPr>
    </a:lvl2pPr>
    <a:lvl3pPr indent="457200" defTabSz="1295400">
      <a:spcBef>
        <a:spcPts val="500"/>
      </a:spcBef>
      <a:defRPr sz="1400">
        <a:uFill>
          <a:solidFill/>
        </a:uFill>
        <a:latin typeface="Times New Roman"/>
        <a:ea typeface="Times New Roman"/>
        <a:cs typeface="Times New Roman"/>
        <a:sym typeface="Times New Roman"/>
      </a:defRPr>
    </a:lvl3pPr>
    <a:lvl4pPr indent="685800" defTabSz="1295400">
      <a:spcBef>
        <a:spcPts val="500"/>
      </a:spcBef>
      <a:defRPr sz="1400">
        <a:uFill>
          <a:solidFill/>
        </a:uFill>
        <a:latin typeface="Times New Roman"/>
        <a:ea typeface="Times New Roman"/>
        <a:cs typeface="Times New Roman"/>
        <a:sym typeface="Times New Roman"/>
      </a:defRPr>
    </a:lvl4pPr>
    <a:lvl5pPr indent="914400" defTabSz="1295400">
      <a:spcBef>
        <a:spcPts val="500"/>
      </a:spcBef>
      <a:defRPr sz="1400">
        <a:uFill>
          <a:solidFill/>
        </a:uFill>
        <a:latin typeface="Times New Roman"/>
        <a:ea typeface="Times New Roman"/>
        <a:cs typeface="Times New Roman"/>
        <a:sym typeface="Times New Roman"/>
      </a:defRPr>
    </a:lvl5pPr>
    <a:lvl6pPr indent="1143000" defTabSz="1295400">
      <a:spcBef>
        <a:spcPts val="500"/>
      </a:spcBef>
      <a:defRPr sz="1400">
        <a:uFill>
          <a:solidFill/>
        </a:uFill>
        <a:latin typeface="Times New Roman"/>
        <a:ea typeface="Times New Roman"/>
        <a:cs typeface="Times New Roman"/>
        <a:sym typeface="Times New Roman"/>
      </a:defRPr>
    </a:lvl6pPr>
    <a:lvl7pPr indent="1371600" defTabSz="1295400">
      <a:spcBef>
        <a:spcPts val="500"/>
      </a:spcBef>
      <a:defRPr sz="1400">
        <a:uFill>
          <a:solidFill/>
        </a:uFill>
        <a:latin typeface="Times New Roman"/>
        <a:ea typeface="Times New Roman"/>
        <a:cs typeface="Times New Roman"/>
        <a:sym typeface="Times New Roman"/>
      </a:defRPr>
    </a:lvl7pPr>
    <a:lvl8pPr indent="1600200" defTabSz="1295400">
      <a:spcBef>
        <a:spcPts val="500"/>
      </a:spcBef>
      <a:defRPr sz="1400">
        <a:uFill>
          <a:solidFill/>
        </a:uFill>
        <a:latin typeface="Times New Roman"/>
        <a:ea typeface="Times New Roman"/>
        <a:cs typeface="Times New Roman"/>
        <a:sym typeface="Times New Roman"/>
      </a:defRPr>
    </a:lvl8pPr>
    <a:lvl9pPr indent="1828800" defTabSz="1295400">
      <a:spcBef>
        <a:spcPts val="500"/>
      </a:spcBef>
      <a:defRPr sz="1400">
        <a:uFill>
          <a:solidFill/>
        </a:uFill>
        <a:latin typeface="Times New Roman"/>
        <a:ea typeface="Times New Roman"/>
        <a:cs typeface="Times New Roman"/>
        <a:sym typeface="Times New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sldImg"/>
          </p:nvPr>
        </p:nvSpPr>
        <p:spPr>
          <a:prstGeom prst="rect">
            <a:avLst/>
          </a:prstGeom>
        </p:spPr>
        <p:txBody>
          <a:bodyPr/>
          <a:lstStyle/>
          <a:p>
            <a:pPr lvl="0"/>
          </a:p>
        </p:txBody>
      </p:sp>
      <p:sp>
        <p:nvSpPr>
          <p:cNvPr id="88" name="Shape 88"/>
          <p:cNvSpPr/>
          <p:nvPr>
            <p:ph type="body" sz="quarter" idx="1"/>
          </p:nvPr>
        </p:nvSpPr>
        <p:spPr>
          <a:prstGeom prst="rect">
            <a:avLst/>
          </a:prstGeom>
        </p:spPr>
        <p:txBody>
          <a:bodyPr/>
          <a:lstStyle/>
          <a:p>
            <a:pPr lvl="0" defTabSz="647700">
              <a:spcBef>
                <a:spcPts val="0"/>
              </a:spcBef>
              <a:defRPr sz="1800">
                <a:uFillTx/>
              </a:defRPr>
            </a:pPr>
            <a:r>
              <a:rPr sz="1600">
                <a:latin typeface="Helvetica"/>
                <a:ea typeface="Helvetica"/>
                <a:cs typeface="Helvetica"/>
                <a:sym typeface="Helvetica"/>
              </a:rPr>
              <a:t>Steps for Confrontation</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Never do the initial confrontation in front of others. If there is no change and some discipline is required, then you MUST involve others. </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Begin with the positive - Jesus always started with the positive then gently shared the need</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Define the need, not the problem - Be sure to confront from a need point of view not a point of view that someone has a problem or that they are the problem. Point out what is needed from them</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Get in the boat with them - If you have had the same problem, tell them about it. Never confront on the phone. Dig but dig only as far as you are allowed. Don’t sever the relationship. Think of a relationship as a bridge.  What you can drive over that bridge depends upon the strength of that bridge. Don’t drive a tank over a rope bridge!</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Allow them to respond - They may not need to be confronted after they explain - give them room for repentance.</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Give specific solutions - pray for them but do more by giving specific solutions. Ask another in leadership for input and suggestions.</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Agree on a follow-up / check-up system - Be interested in whats going on!</a:t>
            </a:r>
            <a:endParaRPr sz="1600">
              <a:latin typeface="Helvetica"/>
              <a:ea typeface="Helvetica"/>
              <a:cs typeface="Helvetica"/>
              <a:sym typeface="Helvetica"/>
            </a:endParaRPr>
          </a:p>
          <a:p>
            <a:pPr lvl="0" defTabSz="647700">
              <a:spcBef>
                <a:spcPts val="0"/>
              </a:spcBef>
              <a:defRPr sz="1800">
                <a:uFillTx/>
              </a:defRPr>
            </a:pP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Take them apart BUT be sure to put them back together again.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lvl="0"/>
          </a:p>
        </p:txBody>
      </p:sp>
      <p:sp>
        <p:nvSpPr>
          <p:cNvPr id="157" name="Shape 157"/>
          <p:cNvSpPr/>
          <p:nvPr>
            <p:ph type="body" sz="quarter" idx="1"/>
          </p:nvPr>
        </p:nvSpPr>
        <p:spPr>
          <a:prstGeom prst="rect">
            <a:avLst/>
          </a:prstGeom>
        </p:spPr>
        <p:txBody>
          <a:bodyPr/>
          <a:lstStyle/>
          <a:p>
            <a:pPr lvl="1" defTabSz="457200">
              <a:spcBef>
                <a:spcPts val="0"/>
              </a:spcBef>
              <a:defRPr sz="1800">
                <a:uFillTx/>
              </a:defRPr>
            </a:pPr>
            <a:r>
              <a:rPr sz="1200">
                <a:latin typeface="Helvetica"/>
                <a:ea typeface="Helvetica"/>
                <a:cs typeface="Helvetica"/>
                <a:sym typeface="Helvetica"/>
              </a:rPr>
              <a:t>Goals</a:t>
            </a:r>
            <a:endParaRPr sz="1200">
              <a:latin typeface="Helvetica"/>
              <a:ea typeface="Helvetica"/>
              <a:cs typeface="Helvetica"/>
              <a:sym typeface="Helvetica"/>
            </a:endParaRPr>
          </a:p>
          <a:p>
            <a:pPr lvl="2" defTabSz="457200">
              <a:spcBef>
                <a:spcPts val="0"/>
              </a:spcBef>
              <a:defRPr sz="1800">
                <a:uFillTx/>
              </a:defRPr>
            </a:pPr>
            <a:r>
              <a:rPr sz="1200">
                <a:latin typeface="Helvetica"/>
                <a:ea typeface="Helvetica"/>
                <a:cs typeface="Helvetica"/>
                <a:sym typeface="Helvetica"/>
              </a:rPr>
              <a:t>350 NHT Attendees (300 without kids) by 12/31/12</a:t>
            </a:r>
            <a:endParaRPr sz="1200">
              <a:latin typeface="Helvetica"/>
              <a:ea typeface="Helvetica"/>
              <a:cs typeface="Helvetica"/>
              <a:sym typeface="Helvetica"/>
            </a:endParaRPr>
          </a:p>
          <a:p>
            <a:pPr lvl="2" defTabSz="457200">
              <a:spcBef>
                <a:spcPts val="0"/>
              </a:spcBef>
              <a:defRPr sz="1800">
                <a:uFillTx/>
              </a:defRPr>
            </a:pPr>
            <a:r>
              <a:rPr sz="1200">
                <a:latin typeface="Helvetica"/>
                <a:ea typeface="Helvetica"/>
                <a:cs typeface="Helvetica"/>
                <a:sym typeface="Helvetica"/>
              </a:rPr>
              <a:t>Target 10 - 14 persons in a GG (including leaders)</a:t>
            </a:r>
            <a:endParaRPr sz="1200">
              <a:latin typeface="Helvetica"/>
              <a:ea typeface="Helvetica"/>
              <a:cs typeface="Helvetica"/>
              <a:sym typeface="Helvetica"/>
            </a:endParaRPr>
          </a:p>
          <a:p>
            <a:pPr lvl="2" defTabSz="457200">
              <a:spcBef>
                <a:spcPts val="0"/>
              </a:spcBef>
              <a:defRPr sz="1800">
                <a:uFillTx/>
              </a:defRPr>
            </a:pPr>
            <a:r>
              <a:rPr sz="1200">
                <a:latin typeface="Helvetica"/>
                <a:ea typeface="Helvetica"/>
                <a:cs typeface="Helvetica"/>
                <a:sym typeface="Helvetica"/>
              </a:rPr>
              <a:t>Target 80% of our body being part of a GG = 240</a:t>
            </a:r>
            <a:endParaRPr sz="1200">
              <a:latin typeface="Helvetica"/>
              <a:ea typeface="Helvetica"/>
              <a:cs typeface="Helvetica"/>
              <a:sym typeface="Helvetica"/>
            </a:endParaRPr>
          </a:p>
          <a:p>
            <a:pPr lvl="2" defTabSz="457200">
              <a:spcBef>
                <a:spcPts val="0"/>
              </a:spcBef>
              <a:defRPr sz="1800">
                <a:uFillTx/>
              </a:defRPr>
            </a:pPr>
            <a:r>
              <a:rPr sz="1200">
                <a:latin typeface="Helvetica"/>
                <a:ea typeface="Helvetica"/>
                <a:cs typeface="Helvetica"/>
                <a:sym typeface="Helvetica"/>
              </a:rPr>
              <a:t>240 / 12 = 20 Growth Groups &amp; 3 to 4 LGG’s</a:t>
            </a:r>
            <a:endParaRPr sz="1200">
              <a:latin typeface="Helvetica"/>
              <a:ea typeface="Helvetica"/>
              <a:cs typeface="Helvetica"/>
              <a:sym typeface="Helvetica"/>
            </a:endParaRPr>
          </a:p>
          <a:p>
            <a:pPr lvl="2" defTabSz="457200">
              <a:spcBef>
                <a:spcPts val="0"/>
              </a:spcBef>
              <a:defRPr sz="1800">
                <a:uFillTx/>
              </a:defRPr>
            </a:pPr>
            <a:endParaRPr sz="1200">
              <a:latin typeface="Helvetica"/>
              <a:ea typeface="Helvetica"/>
              <a:cs typeface="Helvetica"/>
              <a:sym typeface="Helvetica"/>
            </a:endParaRPr>
          </a:p>
          <a:p>
            <a:pPr lvl="2" defTabSz="457200">
              <a:spcBef>
                <a:spcPts val="0"/>
              </a:spcBef>
              <a:defRPr sz="1800">
                <a:uFillTx/>
              </a:defRPr>
            </a:pPr>
            <a:endParaRPr sz="1200">
              <a:latin typeface="Helvetica"/>
              <a:ea typeface="Helvetica"/>
              <a:cs typeface="Helvetica"/>
              <a:sym typeface="Helvetica"/>
            </a:endParaRPr>
          </a:p>
          <a:p>
            <a:pPr lvl="2" defTabSz="457200">
              <a:spcBef>
                <a:spcPts val="0"/>
              </a:spcBef>
              <a:defRPr sz="1800">
                <a:uFillTx/>
              </a:defRPr>
            </a:pPr>
            <a:r>
              <a:rPr sz="1200">
                <a:latin typeface="Helvetica"/>
                <a:ea typeface="Helvetica"/>
                <a:cs typeface="Helvetica"/>
                <a:sym typeface="Helvetica"/>
              </a:rPr>
              <a:t>SEND TO PA FOR WEEK 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lvl="0"/>
          </a:p>
        </p:txBody>
      </p:sp>
      <p:sp>
        <p:nvSpPr>
          <p:cNvPr id="168" name="Shape 168"/>
          <p:cNvSpPr/>
          <p:nvPr>
            <p:ph type="body" sz="quarter" idx="1"/>
          </p:nvPr>
        </p:nvSpPr>
        <p:spPr>
          <a:prstGeom prst="rect">
            <a:avLst/>
          </a:prstGeom>
        </p:spPr>
        <p:txBody>
          <a:bodyPr/>
          <a:lstStyle>
            <a:lvl1pPr defTabSz="647700">
              <a:spcBef>
                <a:spcPts val="0"/>
              </a:spcBef>
              <a:defRPr sz="1600">
                <a:uFillTx/>
                <a:latin typeface="Helvetica"/>
                <a:ea typeface="Helvetica"/>
                <a:cs typeface="Helvetica"/>
                <a:sym typeface="Helvetica"/>
              </a:defRPr>
            </a:lvl1pPr>
          </a:lstStyle>
          <a:p>
            <a:pPr lvl="0">
              <a:defRPr sz="1800"/>
            </a:pPr>
            <a:r>
              <a:rPr sz="1600"/>
              <a:t>It is very important that you complete the items in the ACTION LIST.  If you fall behind, it will be hard to catch-up.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sldImg"/>
          </p:nvPr>
        </p:nvSpPr>
        <p:spPr>
          <a:prstGeom prst="rect">
            <a:avLst/>
          </a:prstGeom>
        </p:spPr>
        <p:txBody>
          <a:bodyPr/>
          <a:lstStyle/>
          <a:p>
            <a:pPr lvl="0"/>
          </a:p>
        </p:txBody>
      </p:sp>
      <p:sp>
        <p:nvSpPr>
          <p:cNvPr id="95" name="Shape 95"/>
          <p:cNvSpPr/>
          <p:nvPr>
            <p:ph type="body" sz="quarter" idx="1"/>
          </p:nvPr>
        </p:nvSpPr>
        <p:spPr>
          <a:prstGeom prst="rect">
            <a:avLst/>
          </a:prstGeom>
        </p:spPr>
        <p:txBody>
          <a:bodyPr/>
          <a:lstStyle/>
          <a:p>
            <a:pPr lvl="0" defTabSz="647700">
              <a:spcBef>
                <a:spcPts val="0"/>
              </a:spcBef>
              <a:defRPr sz="1800">
                <a:uFillTx/>
              </a:defRPr>
            </a:pPr>
            <a:r>
              <a:rPr sz="1600">
                <a:latin typeface="Helvetica"/>
                <a:ea typeface="Helvetica"/>
                <a:cs typeface="Helvetica"/>
                <a:sym typeface="Helvetica"/>
              </a:rPr>
              <a:t>Steps for Confrontation</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Never do the initial confrontation in front of others. If there is no change and some discipline is required, then you MUST involve others. </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Begin with the positive - Jesus always started with the positive then gently shared the need</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Define the need, not the problem - Be sure to confront from a need point of view not a point of view that someone has a problem or that they are the problem. Point out what is needed from them</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Get in the boat with them - If you have had the same problem, tell them about it. Never confront on the phone. Dig but dig only as far as you are allowed. Don’t sever the relationship. Think of a relationship as a bridge.  What you can drive over that bridge depends upon the strength of that bridge. Don’t drive a tank over a rope bridge!</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Allow them to respond - They may not need to be confronted after they explain - give them room for repentance.</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Give specific solutions - pray for them but do more by giving specific solutions. Ask another in leadership for input and suggestions.</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Agree on a follow-up / check-up system - Be interested in whats going on!</a:t>
            </a:r>
            <a:endParaRPr sz="1600">
              <a:latin typeface="Helvetica"/>
              <a:ea typeface="Helvetica"/>
              <a:cs typeface="Helvetica"/>
              <a:sym typeface="Helvetica"/>
            </a:endParaRPr>
          </a:p>
          <a:p>
            <a:pPr lvl="0" defTabSz="647700">
              <a:spcBef>
                <a:spcPts val="0"/>
              </a:spcBef>
              <a:defRPr sz="1800">
                <a:uFillTx/>
              </a:defRPr>
            </a:pP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Take them apart BUT be sure to put them back together again.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sldImg"/>
          </p:nvPr>
        </p:nvSpPr>
        <p:spPr>
          <a:prstGeom prst="rect">
            <a:avLst/>
          </a:prstGeom>
        </p:spPr>
        <p:txBody>
          <a:bodyPr/>
          <a:lstStyle/>
          <a:p>
            <a:pPr lvl="0"/>
          </a:p>
        </p:txBody>
      </p:sp>
      <p:sp>
        <p:nvSpPr>
          <p:cNvPr id="102" name="Shape 102"/>
          <p:cNvSpPr/>
          <p:nvPr>
            <p:ph type="body" sz="quarter" idx="1"/>
          </p:nvPr>
        </p:nvSpPr>
        <p:spPr>
          <a:prstGeom prst="rect">
            <a:avLst/>
          </a:prstGeom>
        </p:spPr>
        <p:txBody>
          <a:bodyPr/>
          <a:lstStyle/>
          <a:p>
            <a:pPr lvl="0" defTabSz="647700">
              <a:spcBef>
                <a:spcPts val="0"/>
              </a:spcBef>
              <a:defRPr sz="1800">
                <a:uFillTx/>
              </a:defRPr>
            </a:pPr>
            <a:r>
              <a:rPr sz="1600">
                <a:latin typeface="Helvetica"/>
                <a:ea typeface="Helvetica"/>
                <a:cs typeface="Helvetica"/>
                <a:sym typeface="Helvetica"/>
              </a:rPr>
              <a:t>Mental posture - Clear your mind of things that would impede the discussion</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Spiritual posture - You will be attacked. Plan to spend time before and especially the day of the GG to be ready. Ask God to se the right atmosphere, ask God to set the favor of the people upon you</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Dress - Don’t alienate people by dressing up. However, be outwardly pleasing because this is what man looks at.</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Body language - Don’t cross your arms because people get the impression that you are closed to their thoughts. What you do speaks so loud that they can’t hear your words.</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Vocal inflections - The way you say things is important. The way you say something can either turn someone on or off. Be sincere.</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Energy projection - Be excited. Project your feelings</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Since of Direction - Be a leader and know where you are going that night. God is not against plans. God is very practical. Think of Noah. God gave exact measurements. God will give you a direction.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sldImg"/>
          </p:nvPr>
        </p:nvSpPr>
        <p:spPr>
          <a:prstGeom prst="rect">
            <a:avLst/>
          </a:prstGeom>
        </p:spPr>
        <p:txBody>
          <a:bodyPr/>
          <a:lstStyle/>
          <a:p>
            <a:pPr lvl="0"/>
          </a:p>
        </p:txBody>
      </p:sp>
      <p:sp>
        <p:nvSpPr>
          <p:cNvPr id="109" name="Shape 109"/>
          <p:cNvSpPr/>
          <p:nvPr>
            <p:ph type="body" sz="quarter" idx="1"/>
          </p:nvPr>
        </p:nvSpPr>
        <p:spPr>
          <a:prstGeom prst="rect">
            <a:avLst/>
          </a:prstGeom>
        </p:spPr>
        <p:txBody>
          <a:bodyPr/>
          <a:lstStyle/>
          <a:p>
            <a:pPr lvl="0" defTabSz="647700">
              <a:spcBef>
                <a:spcPts val="0"/>
              </a:spcBef>
              <a:defRPr sz="1800">
                <a:uFillTx/>
              </a:defRPr>
            </a:pPr>
            <a:r>
              <a:rPr sz="1600">
                <a:latin typeface="Helvetica"/>
                <a:ea typeface="Helvetica"/>
                <a:cs typeface="Helvetica"/>
                <a:sym typeface="Helvetica"/>
              </a:rPr>
              <a:t>Establish the importance of each member - accept each one for who they are. Be open to God’s love. God sends people you are INCOMPATIBLE with to CHANGE YOU.</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Do not reflect attitudes of superiority - Be humble and remember that we are in leadership by God’s Grace. Have the heart of the servant. Be teachable.</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Maintain Eye Contact - Look at them in the eye when they are sharing. Active Listening</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Use Plural Pronouns - try to talk about the group in terms of “we” and “us”. Don’t say “I” because you are reflecting your desires not Gods.</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Ask questions that indicate your need and desire for their help and input - Seek counsel so that the members feel a part of the group</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Allow freedom of expression - people should feel free to share their heart. Set an atmosphere where people can be open.</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Don’t be afraid to admit mistakes - Be honest. What you sow, you will reap.</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Never blame the group - Accept the blame for a bad meeting. If things are going wrong, it reflects on your leadership.  If you have a bad meeting, take it to God and your leadership and get help.  Don’t give up.</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Call people by their first name - avoid titles (Dr., Mr., etc.) where possible.  </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Begin and end with prayer - essential to any great meeting for God.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sldImg"/>
          </p:nvPr>
        </p:nvSpPr>
        <p:spPr>
          <a:prstGeom prst="rect">
            <a:avLst/>
          </a:prstGeom>
        </p:spPr>
        <p:txBody>
          <a:bodyPr/>
          <a:lstStyle/>
          <a:p>
            <a:pPr lvl="0"/>
          </a:p>
        </p:txBody>
      </p:sp>
      <p:sp>
        <p:nvSpPr>
          <p:cNvPr id="117" name="Shape 117"/>
          <p:cNvSpPr/>
          <p:nvPr>
            <p:ph type="body" sz="quarter" idx="1"/>
          </p:nvPr>
        </p:nvSpPr>
        <p:spPr>
          <a:prstGeom prst="rect">
            <a:avLst/>
          </a:prstGeom>
        </p:spPr>
        <p:txBody>
          <a:bodyPr/>
          <a:lstStyle/>
          <a:p>
            <a:pPr lvl="0" defTabSz="647700">
              <a:spcBef>
                <a:spcPts val="0"/>
              </a:spcBef>
              <a:defRPr sz="1800">
                <a:uFillTx/>
              </a:defRPr>
            </a:pPr>
            <a:r>
              <a:rPr sz="1600">
                <a:latin typeface="Helvetica"/>
                <a:ea typeface="Helvetica"/>
                <a:cs typeface="Helvetica"/>
                <a:sym typeface="Helvetica"/>
              </a:rPr>
              <a:t>Make things easy and simple to understand</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Study the word but study to be simple. What we share should be easy to digest. If the are not ready for meat, you must “chew up” the word before giving it to them.</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Give people assignments and functions if they exhibit leadership qualities. Next, follow it up. Encourage them, don’t harshly rebuke them. Be gentle and coax them to do better</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If someone is “peeling off”, simply ask him a question. If that doesn’t work, simply stop and wait for them to notice. Also, start by saying, “lets keep on the subject”.  If someone does it a lot, talk with them afterwards ... not in front of the group.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lvl="0"/>
          </a:p>
        </p:txBody>
      </p:sp>
      <p:sp>
        <p:nvSpPr>
          <p:cNvPr id="132" name="Shape 132"/>
          <p:cNvSpPr/>
          <p:nvPr>
            <p:ph type="body" sz="quarter" idx="1"/>
          </p:nvPr>
        </p:nvSpPr>
        <p:spPr>
          <a:prstGeom prst="rect">
            <a:avLst/>
          </a:prstGeom>
        </p:spPr>
        <p:txBody>
          <a:bodyPr/>
          <a:lstStyle/>
          <a:p>
            <a:pPr lvl="0" defTabSz="647700">
              <a:spcBef>
                <a:spcPts val="0"/>
              </a:spcBef>
              <a:defRPr sz="1800">
                <a:uFillTx/>
              </a:defRPr>
            </a:pPr>
            <a:r>
              <a:rPr sz="1600">
                <a:latin typeface="Helvetica"/>
                <a:ea typeface="Helvetica"/>
                <a:cs typeface="Helvetica"/>
                <a:sym typeface="Helvetica"/>
              </a:rPr>
              <a:t>Determine your objectives - Every meeting should be fresh and stimulating. Also, set traditions. Ask God to help you be creative. Keep the people on the “cutting edge”.  Spend time seeking God’s face before hand so that you are tracking with God ... not Man.</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Serve the Ball - God is counting on you to lead the group. God never gives you anything you cannot handle ... get it started ... serve the ball</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Scan your audience - Discern where people are at. Encourage those who appear down. Build them up in Christ. Look for the person who is shy, bored, or pregnant with an idea. Look for the one who is lost or upset. Be sensitive.  Try to tune the discussion to draw these out, to involve them to help them.</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Create a laboratory - Invite others to give input. A personal satisfaction of being important is gained when you share something with a group of people that are listening. This builds confidence and healthy relationships.  This is needed if we are ever going to be there when real trouble is brewing. If we have a relationship built ( a strong bridge) then we can work together on any problems that arise.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sldImg"/>
          </p:nvPr>
        </p:nvSpPr>
        <p:spPr>
          <a:prstGeom prst="rect">
            <a:avLst/>
          </a:prstGeom>
        </p:spPr>
        <p:txBody>
          <a:bodyPr/>
          <a:lstStyle/>
          <a:p>
            <a:pPr lvl="0"/>
          </a:p>
        </p:txBody>
      </p:sp>
      <p:sp>
        <p:nvSpPr>
          <p:cNvPr id="139" name="Shape 139"/>
          <p:cNvSpPr/>
          <p:nvPr>
            <p:ph type="body" sz="quarter" idx="1"/>
          </p:nvPr>
        </p:nvSpPr>
        <p:spPr>
          <a:prstGeom prst="rect">
            <a:avLst/>
          </a:prstGeom>
        </p:spPr>
        <p:txBody>
          <a:bodyPr/>
          <a:lstStyle/>
          <a:p>
            <a:pPr lvl="0" defTabSz="647700">
              <a:spcBef>
                <a:spcPts val="0"/>
              </a:spcBef>
              <a:defRPr sz="1800">
                <a:uFillTx/>
              </a:defRPr>
            </a:pPr>
            <a:r>
              <a:rPr sz="1600">
                <a:latin typeface="Helvetica"/>
                <a:ea typeface="Helvetica"/>
                <a:cs typeface="Helvetica"/>
                <a:sym typeface="Helvetica"/>
              </a:rPr>
              <a:t>Guide, don’t dominate - If you know your destination, guide the group. When the conversation is not going well, don’t try to push it by inserting rehearsed input. Don’t beat a dead horse. Be flexible. Build on each others input.  Also, determine to be the one who asks questions ... don’t be the one who answers.  Be intentional about SERVING THE BALL and then SHUTTING UP!!</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Provoke people but don’t put them down publicly - Provoke to Love. Ask questions that will bring things back on track.</a:t>
            </a:r>
            <a:endParaRPr sz="1600">
              <a:latin typeface="Helvetica"/>
              <a:ea typeface="Helvetica"/>
              <a:cs typeface="Helvetica"/>
              <a:sym typeface="Helvetica"/>
            </a:endParaRPr>
          </a:p>
          <a:p>
            <a:pPr lvl="0" defTabSz="647700">
              <a:spcBef>
                <a:spcPts val="0"/>
              </a:spcBef>
              <a:defRPr sz="1800">
                <a:uFillTx/>
              </a:defRPr>
            </a:pPr>
            <a:r>
              <a:rPr sz="1600">
                <a:latin typeface="Helvetica"/>
                <a:ea typeface="Helvetica"/>
                <a:cs typeface="Helvetica"/>
                <a:sym typeface="Helvetica"/>
              </a:rPr>
              <a:t>Apply - Bring discussion to a conclusion - arrive at your destination. Assign things out.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sldImg"/>
          </p:nvPr>
        </p:nvSpPr>
        <p:spPr>
          <a:prstGeom prst="rect">
            <a:avLst/>
          </a:prstGeom>
        </p:spPr>
        <p:txBody>
          <a:bodyPr/>
          <a:lstStyle/>
          <a:p>
            <a:pPr lvl="0"/>
          </a:p>
        </p:txBody>
      </p:sp>
      <p:sp>
        <p:nvSpPr>
          <p:cNvPr id="145" name="Shape 145"/>
          <p:cNvSpPr/>
          <p:nvPr>
            <p:ph type="body" sz="quarter" idx="1"/>
          </p:nvPr>
        </p:nvSpPr>
        <p:spPr>
          <a:prstGeom prst="rect">
            <a:avLst/>
          </a:prstGeom>
        </p:spPr>
        <p:txBody>
          <a:bodyPr/>
          <a:lstStyle/>
          <a:p>
            <a:pPr lvl="2" defTabSz="647700">
              <a:spcBef>
                <a:spcPts val="0"/>
              </a:spcBef>
              <a:defRPr sz="1800">
                <a:uFillTx/>
              </a:defRPr>
            </a:pPr>
            <a:r>
              <a:rPr sz="1600">
                <a:latin typeface="Helvetica"/>
                <a:ea typeface="Helvetica"/>
                <a:cs typeface="Helvetica"/>
                <a:sym typeface="Helvetica"/>
              </a:rPr>
              <a:t>Matt. 9:36-38, “Seeing the multitude... moved with compassion ... like sheep without a shepherd ...  pray the Lord of the harvest to send out laborers (leaders) ...”</a:t>
            </a:r>
            <a:endParaRPr sz="1600">
              <a:latin typeface="Helvetica"/>
              <a:ea typeface="Helvetica"/>
              <a:cs typeface="Helvetica"/>
              <a:sym typeface="Helvetica"/>
            </a:endParaRPr>
          </a:p>
          <a:p>
            <a:pPr lvl="3" defTabSz="647700">
              <a:spcBef>
                <a:spcPts val="0"/>
              </a:spcBef>
              <a:defRPr sz="1800">
                <a:uFillTx/>
              </a:defRPr>
            </a:pPr>
            <a:r>
              <a:rPr sz="1600">
                <a:latin typeface="Helvetica"/>
                <a:ea typeface="Helvetica"/>
                <a:cs typeface="Helvetica"/>
                <a:sym typeface="Helvetica"/>
              </a:rPr>
              <a:t>He didn’t say pray for people -- pray for </a:t>
            </a:r>
            <a:r>
              <a:rPr sz="1600" u="sng">
                <a:latin typeface="Helvetica"/>
                <a:ea typeface="Helvetica"/>
                <a:cs typeface="Helvetica"/>
                <a:sym typeface="Helvetica"/>
              </a:rPr>
              <a:t>leaders</a:t>
            </a:r>
            <a:r>
              <a:rPr sz="1600">
                <a:latin typeface="Helvetica"/>
                <a:ea typeface="Helvetica"/>
                <a:cs typeface="Helvetica"/>
                <a:sym typeface="Helvetica"/>
              </a:rPr>
              <a:t>! </a:t>
            </a:r>
            <a:endParaRPr sz="1600">
              <a:latin typeface="Helvetica"/>
              <a:ea typeface="Helvetica"/>
              <a:cs typeface="Helvetica"/>
              <a:sym typeface="Helvetica"/>
            </a:endParaRPr>
          </a:p>
          <a:p>
            <a:pPr lvl="3" defTabSz="647700">
              <a:spcBef>
                <a:spcPts val="0"/>
              </a:spcBef>
              <a:defRPr sz="1800">
                <a:uFillTx/>
              </a:defRPr>
            </a:pPr>
            <a:r>
              <a:rPr sz="1600">
                <a:latin typeface="Helvetica"/>
                <a:ea typeface="Helvetica"/>
                <a:cs typeface="Helvetica"/>
                <a:sym typeface="Helvetica"/>
              </a:rPr>
              <a:t>People will automatically be drawn to the leaders!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lvl="0"/>
          </a:p>
        </p:txBody>
      </p:sp>
      <p:sp>
        <p:nvSpPr>
          <p:cNvPr id="151" name="Shape 151"/>
          <p:cNvSpPr/>
          <p:nvPr>
            <p:ph type="body" sz="quarter" idx="1"/>
          </p:nvPr>
        </p:nvSpPr>
        <p:spPr>
          <a:prstGeom prst="rect">
            <a:avLst/>
          </a:prstGeom>
        </p:spPr>
        <p:txBody>
          <a:bodyPr/>
          <a:lstStyle>
            <a:lvl1pPr defTabSz="647700">
              <a:spcBef>
                <a:spcPts val="0"/>
              </a:spcBef>
              <a:defRPr sz="1600">
                <a:uFillTx/>
                <a:latin typeface="Helvetica"/>
                <a:ea typeface="Helvetica"/>
                <a:cs typeface="Helvetica"/>
                <a:sym typeface="Helvetica"/>
              </a:defRPr>
            </a:lvl1pPr>
          </a:lstStyle>
          <a:p>
            <a:pPr lvl="0">
              <a:defRPr sz="1800"/>
            </a:pPr>
            <a:r>
              <a:rPr sz="1600"/>
              <a:t>Move points to manual</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Slide">
    <p:spTree>
      <p:nvGrpSpPr>
        <p:cNvPr id="1" name=""/>
        <p:cNvGrpSpPr/>
        <p:nvPr/>
      </p:nvGrpSpPr>
      <p:grpSpPr>
        <a:xfrm>
          <a:off x="0" y="0"/>
          <a:ext cx="0" cy="0"/>
          <a:chOff x="0" y="0"/>
          <a:chExt cx="0" cy="0"/>
        </a:xfrm>
      </p:grpSpPr>
      <p:pic>
        <p:nvPicPr>
          <p:cNvPr id="12" name="NHT-lts-openningslide-blank-1.jpg"/>
          <p:cNvPicPr/>
          <p:nvPr/>
        </p:nvPicPr>
        <p:blipFill>
          <a:blip r:embed="rId2">
            <a:extLst/>
          </a:blip>
          <a:stretch>
            <a:fillRect/>
          </a:stretch>
        </p:blipFill>
        <p:spPr>
          <a:xfrm>
            <a:off x="0" y="0"/>
            <a:ext cx="13004800" cy="9753600"/>
          </a:xfrm>
          <a:prstGeom prst="rect">
            <a:avLst/>
          </a:prstGeom>
          <a:ln w="12700">
            <a:miter lim="400000"/>
          </a:ln>
        </p:spPr>
      </p:pic>
      <p:sp>
        <p:nvSpPr>
          <p:cNvPr id="13" name="Shape 13"/>
          <p:cNvSpPr/>
          <p:nvPr/>
        </p:nvSpPr>
        <p:spPr>
          <a:xfrm>
            <a:off x="9031" y="9207500"/>
            <a:ext cx="12877801" cy="0"/>
          </a:xfrm>
          <a:prstGeom prst="line">
            <a:avLst/>
          </a:prstGeom>
          <a:ln w="12700">
            <a:solidFill/>
            <a:round/>
          </a:ln>
        </p:spPr>
        <p:txBody>
          <a:bodyPr lIns="0" tIns="0" rIns="0" bIns="0"/>
          <a:lstStyle/>
          <a:p>
            <a:pPr lvl="0" defTabSz="457200">
              <a:buClrTx/>
              <a:defRPr sz="1200">
                <a:uFillTx/>
                <a:latin typeface="Helvetica"/>
                <a:ea typeface="Helvetica"/>
                <a:cs typeface="Helvetica"/>
                <a:sym typeface="Helvetica"/>
              </a:defRPr>
            </a:pPr>
          </a:p>
        </p:txBody>
      </p:sp>
      <p:sp>
        <p:nvSpPr>
          <p:cNvPr id="14" name="Shape 14"/>
          <p:cNvSpPr/>
          <p:nvPr/>
        </p:nvSpPr>
        <p:spPr>
          <a:xfrm>
            <a:off x="22577" y="9412534"/>
            <a:ext cx="8890001" cy="228601"/>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spAutoFit/>
          </a:bodyPr>
          <a:lstStyle>
            <a:lvl1pPr>
              <a:defRPr sz="1100">
                <a:solidFill>
                  <a:srgbClr val="FFFFFF"/>
                </a:solidFill>
                <a:uFill>
                  <a:solidFill>
                    <a:srgbClr val="FFFFFF"/>
                  </a:solidFill>
                </a:uFill>
              </a:defRPr>
            </a:lvl1pPr>
          </a:lstStyle>
          <a:p>
            <a:pPr lvl="0">
              <a:defRPr sz="1800">
                <a:solidFill>
                  <a:srgbClr val="000000"/>
                </a:solidFill>
                <a:uFillTx/>
              </a:defRPr>
            </a:pPr>
            <a:r>
              <a:rPr sz="1100">
                <a:solidFill>
                  <a:srgbClr val="FFFFFF"/>
                </a:solidFill>
                <a:uFill>
                  <a:solidFill>
                    <a:srgbClr val="FFFFFF"/>
                  </a:solidFill>
                </a:uFill>
              </a:rPr>
              <a:t>© New Hope Town, 2015			Leadership Training School</a:t>
            </a:r>
          </a:p>
        </p:txBody>
      </p:sp>
      <p:sp>
        <p:nvSpPr>
          <p:cNvPr id="15" name="Shape 15"/>
          <p:cNvSpPr/>
          <p:nvPr>
            <p:ph type="body" idx="1"/>
          </p:nvPr>
        </p:nvSpPr>
        <p:spPr>
          <a:xfrm>
            <a:off x="3136900" y="762000"/>
            <a:ext cx="9105900" cy="3251200"/>
          </a:xfrm>
          <a:prstGeom prst="rect">
            <a:avLst/>
          </a:prstGeom>
        </p:spPr>
        <p:txBody>
          <a:bodyPr/>
          <a:lstStyle>
            <a:lvl1pPr marL="0" indent="0" algn="ctr">
              <a:buSzTx/>
              <a:buFontTx/>
              <a:buNone/>
            </a:lvl1pPr>
            <a:lvl2pPr marL="647700" indent="0" algn="ctr">
              <a:spcBef>
                <a:spcPts val="600"/>
              </a:spcBef>
              <a:buSzTx/>
              <a:buFontTx/>
              <a:buNone/>
              <a:defRPr sz="2800"/>
            </a:lvl2pPr>
            <a:lvl3pPr marL="1295400" indent="0" algn="ctr">
              <a:spcBef>
                <a:spcPts val="600"/>
              </a:spcBef>
              <a:buSzTx/>
              <a:buFontTx/>
              <a:buNone/>
              <a:defRPr sz="2400"/>
            </a:lvl3pPr>
            <a:lvl4pPr marL="1955800" indent="0" algn="ctr">
              <a:spcBef>
                <a:spcPts val="400"/>
              </a:spcBef>
              <a:buSzTx/>
              <a:buFontTx/>
              <a:buNone/>
              <a:defRPr sz="1800"/>
            </a:lvl4pPr>
            <a:lvl5pPr marL="2603500" indent="0" algn="ctr">
              <a:spcBef>
                <a:spcPts val="400"/>
              </a:spcBef>
              <a:buSzTx/>
              <a:buFontTx/>
              <a:buNone/>
              <a:defRPr sz="1800"/>
            </a:lvl5pPr>
          </a:lstStyle>
          <a:p>
            <a:pPr lvl="0">
              <a:defRPr sz="1800">
                <a:uFillTx/>
              </a:defRPr>
            </a:pPr>
            <a:r>
              <a:rPr sz="3400">
                <a:uFill>
                  <a:solidFill/>
                </a:uFill>
              </a:rPr>
              <a:t>Body Level One</a:t>
            </a:r>
            <a:endParaRPr sz="3400">
              <a:uFill>
                <a:solidFill/>
              </a:uFill>
            </a:endParaRPr>
          </a:p>
          <a:p>
            <a:pPr lvl="1">
              <a:defRPr sz="1800">
                <a:uFillTx/>
              </a:defRPr>
            </a:pPr>
            <a:r>
              <a:rPr sz="2800">
                <a:uFill>
                  <a:solidFill/>
                </a:uFill>
              </a:rPr>
              <a:t>Body Level Two</a:t>
            </a:r>
            <a:endParaRPr sz="2800">
              <a:uFill>
                <a:solidFill/>
              </a:uFill>
            </a:endParaRPr>
          </a:p>
          <a:p>
            <a:pPr lvl="2">
              <a:defRPr sz="1800">
                <a:uFillTx/>
              </a:defRPr>
            </a:pPr>
            <a:r>
              <a:rPr sz="2400">
                <a:uFill>
                  <a:solidFill/>
                </a:uFill>
              </a:rPr>
              <a:t>Body Level Three</a:t>
            </a:r>
            <a:endParaRPr sz="2400">
              <a:uFill>
                <a:solidFill/>
              </a:uFill>
            </a:endParaRPr>
          </a:p>
          <a:p>
            <a:pPr lvl="3">
              <a:defRPr>
                <a:uFillTx/>
              </a:defRPr>
            </a:pPr>
            <a:r>
              <a:rPr>
                <a:uFill>
                  <a:solidFill/>
                </a:uFill>
              </a:rPr>
              <a:t>Body Level Four</a:t>
            </a:r>
            <a:endParaRPr>
              <a:uFill>
                <a:solidFill/>
              </a:uFill>
            </a:endParaRPr>
          </a:p>
          <a:p>
            <a:pPr lvl="4">
              <a:defRPr>
                <a:uFillTx/>
              </a:defRPr>
            </a:pPr>
            <a:r>
              <a:rPr>
                <a:uFill>
                  <a:solidFill/>
                </a:uFill>
              </a:rPr>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and Content">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b="0" sz="1800">
                <a:uFillTx/>
              </a:defRPr>
            </a:pPr>
            <a:r>
              <a:rPr b="1" sz="4400">
                <a:uFill>
                  <a:solidFill/>
                </a:uFill>
              </a:rPr>
              <a:t>Title Text</a:t>
            </a:r>
          </a:p>
        </p:txBody>
      </p:sp>
      <p:sp>
        <p:nvSpPr>
          <p:cNvPr id="18" name="Shape 18"/>
          <p:cNvSpPr/>
          <p:nvPr>
            <p:ph type="body" idx="1"/>
          </p:nvPr>
        </p:nvSpPr>
        <p:spPr>
          <a:prstGeom prst="rect">
            <a:avLst/>
          </a:prstGeom>
        </p:spPr>
        <p:txBody>
          <a:bodyPr/>
          <a:lstStyle>
            <a:lvl2pPr marL="742950" indent="-285750">
              <a:spcBef>
                <a:spcPts val="600"/>
              </a:spcBef>
              <a:buFontTx/>
              <a:buChar char="»"/>
              <a:defRPr sz="2800"/>
            </a:lvl2pPr>
            <a:lvl3pPr marL="1143000" indent="-228600">
              <a:spcBef>
                <a:spcPts val="600"/>
              </a:spcBef>
              <a:buFontTx/>
              <a:buChar char="–"/>
              <a:defRPr sz="2400"/>
            </a:lvl3pPr>
            <a:lvl4pPr marL="1600200" indent="-228600">
              <a:spcBef>
                <a:spcPts val="400"/>
              </a:spcBef>
              <a:defRPr sz="1800"/>
            </a:lvl4pPr>
            <a:lvl5pPr marL="2057400" indent="-228600">
              <a:spcBef>
                <a:spcPts val="400"/>
              </a:spcBef>
              <a:buFontTx/>
              <a:buChar char="»"/>
              <a:defRPr sz="1800"/>
            </a:lvl5pPr>
          </a:lstStyle>
          <a:p>
            <a:pPr lvl="0">
              <a:defRPr sz="1800">
                <a:uFillTx/>
              </a:defRPr>
            </a:pPr>
            <a:r>
              <a:rPr sz="3400">
                <a:uFill>
                  <a:solidFill/>
                </a:uFill>
              </a:rPr>
              <a:t>Body Level One</a:t>
            </a:r>
            <a:endParaRPr sz="3400">
              <a:uFill>
                <a:solidFill/>
              </a:uFill>
            </a:endParaRPr>
          </a:p>
          <a:p>
            <a:pPr lvl="1">
              <a:defRPr sz="1800">
                <a:uFillTx/>
              </a:defRPr>
            </a:pPr>
            <a:r>
              <a:rPr sz="2800">
                <a:uFill>
                  <a:solidFill/>
                </a:uFill>
              </a:rPr>
              <a:t>Body Level Two</a:t>
            </a:r>
            <a:endParaRPr sz="2800">
              <a:uFill>
                <a:solidFill/>
              </a:uFill>
            </a:endParaRPr>
          </a:p>
          <a:p>
            <a:pPr lvl="2">
              <a:defRPr sz="1800">
                <a:uFillTx/>
              </a:defRPr>
            </a:pPr>
            <a:r>
              <a:rPr sz="2400">
                <a:uFill>
                  <a:solidFill/>
                </a:uFill>
              </a:rPr>
              <a:t>Body Level Three</a:t>
            </a:r>
            <a:endParaRPr sz="2400">
              <a:uFill>
                <a:solidFill/>
              </a:uFill>
            </a:endParaRPr>
          </a:p>
          <a:p>
            <a:pPr lvl="3">
              <a:defRPr>
                <a:uFillTx/>
              </a:defRPr>
            </a:pPr>
            <a:r>
              <a:rPr>
                <a:uFill>
                  <a:solidFill/>
                </a:uFill>
              </a:rPr>
              <a:t>Body Level Four</a:t>
            </a:r>
            <a:endParaRPr>
              <a:uFill>
                <a:solidFill/>
              </a:uFill>
            </a:endParaRPr>
          </a:p>
          <a:p>
            <a:pPr lvl="4">
              <a:defRPr>
                <a:uFillTx/>
              </a:defRPr>
            </a:pPr>
            <a:r>
              <a:rPr>
                <a:uFill>
                  <a:solidFill/>
                </a:uFill>
              </a:rPr>
              <a:t>Body Level Five</a:t>
            </a:r>
          </a:p>
        </p:txBody>
      </p:sp>
      <p:sp>
        <p:nvSpPr>
          <p:cNvPr id="19" name="Shape 1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and Content copy">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b="0" sz="1800">
                <a:uFillTx/>
              </a:defRPr>
            </a:pPr>
            <a:r>
              <a:rPr b="1" sz="4400">
                <a:uFill>
                  <a:solidFill/>
                </a:uFill>
              </a:rPr>
              <a:t>Title Text</a:t>
            </a:r>
          </a:p>
        </p:txBody>
      </p:sp>
      <p:sp>
        <p:nvSpPr>
          <p:cNvPr id="22" name="Shape 22"/>
          <p:cNvSpPr/>
          <p:nvPr>
            <p:ph type="body" idx="1"/>
          </p:nvPr>
        </p:nvSpPr>
        <p:spPr>
          <a:prstGeom prst="rect">
            <a:avLst/>
          </a:prstGeom>
        </p:spPr>
        <p:txBody>
          <a:bodyPr/>
          <a:lstStyle>
            <a:lvl2pPr marL="742950" indent="-285750">
              <a:spcBef>
                <a:spcPts val="600"/>
              </a:spcBef>
              <a:buFontTx/>
              <a:buChar char="»"/>
              <a:defRPr sz="2800"/>
            </a:lvl2pPr>
            <a:lvl3pPr marL="1143000" indent="-228600">
              <a:spcBef>
                <a:spcPts val="600"/>
              </a:spcBef>
              <a:buFontTx/>
              <a:buChar char="–"/>
              <a:defRPr sz="2400"/>
            </a:lvl3pPr>
            <a:lvl4pPr marL="1600200" indent="-228600">
              <a:spcBef>
                <a:spcPts val="400"/>
              </a:spcBef>
              <a:defRPr sz="1800"/>
            </a:lvl4pPr>
            <a:lvl5pPr marL="2057400" indent="-228600">
              <a:spcBef>
                <a:spcPts val="400"/>
              </a:spcBef>
              <a:buFontTx/>
              <a:buChar char="»"/>
              <a:defRPr sz="1800"/>
            </a:lvl5pPr>
          </a:lstStyle>
          <a:p>
            <a:pPr lvl="0">
              <a:defRPr sz="1800">
                <a:uFillTx/>
              </a:defRPr>
            </a:pPr>
            <a:r>
              <a:rPr sz="3400">
                <a:uFill>
                  <a:solidFill/>
                </a:uFill>
              </a:rPr>
              <a:t>Body Level One</a:t>
            </a:r>
            <a:endParaRPr sz="3400">
              <a:uFill>
                <a:solidFill/>
              </a:uFill>
            </a:endParaRPr>
          </a:p>
          <a:p>
            <a:pPr lvl="1">
              <a:defRPr sz="1800">
                <a:uFillTx/>
              </a:defRPr>
            </a:pPr>
            <a:r>
              <a:rPr sz="2800">
                <a:uFill>
                  <a:solidFill/>
                </a:uFill>
              </a:rPr>
              <a:t>Body Level Two</a:t>
            </a:r>
            <a:endParaRPr sz="2800">
              <a:uFill>
                <a:solidFill/>
              </a:uFill>
            </a:endParaRPr>
          </a:p>
          <a:p>
            <a:pPr lvl="2">
              <a:defRPr sz="1800">
                <a:uFillTx/>
              </a:defRPr>
            </a:pPr>
            <a:r>
              <a:rPr sz="2400">
                <a:uFill>
                  <a:solidFill/>
                </a:uFill>
              </a:rPr>
              <a:t>Body Level Three</a:t>
            </a:r>
            <a:endParaRPr sz="2400">
              <a:uFill>
                <a:solidFill/>
              </a:uFill>
            </a:endParaRPr>
          </a:p>
          <a:p>
            <a:pPr lvl="3">
              <a:defRPr>
                <a:uFillTx/>
              </a:defRPr>
            </a:pPr>
            <a:r>
              <a:rPr>
                <a:uFill>
                  <a:solidFill/>
                </a:uFill>
              </a:rPr>
              <a:t>Body Level Four</a:t>
            </a:r>
            <a:endParaRPr>
              <a:uFill>
                <a:solidFill/>
              </a:uFill>
            </a:endParaRPr>
          </a:p>
          <a:p>
            <a:pPr lvl="4">
              <a:defRPr>
                <a:uFillTx/>
              </a:defRPr>
            </a:pPr>
            <a:r>
              <a:rPr>
                <a:uFill>
                  <a:solidFill/>
                </a:uFill>
              </a:rPr>
              <a:t>Body Level Five</a:t>
            </a:r>
          </a:p>
        </p:txBody>
      </p:sp>
      <p:sp>
        <p:nvSpPr>
          <p:cNvPr id="23" name="Shape 2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and Content">
    <p:spTree>
      <p:nvGrpSpPr>
        <p:cNvPr id="1" name=""/>
        <p:cNvGrpSpPr/>
        <p:nvPr/>
      </p:nvGrpSpPr>
      <p:grpSpPr>
        <a:xfrm>
          <a:off x="0" y="0"/>
          <a:ext cx="0" cy="0"/>
          <a:chOff x="0" y="0"/>
          <a:chExt cx="0" cy="0"/>
        </a:xfrm>
      </p:grpSpPr>
      <p:grpSp>
        <p:nvGrpSpPr>
          <p:cNvPr id="27" name="Group 27"/>
          <p:cNvGrpSpPr/>
          <p:nvPr/>
        </p:nvGrpSpPr>
        <p:grpSpPr>
          <a:xfrm>
            <a:off x="0" y="2044700"/>
            <a:ext cx="13007059" cy="200660"/>
            <a:chOff x="0" y="0"/>
            <a:chExt cx="13007058" cy="200659"/>
          </a:xfrm>
        </p:grpSpPr>
        <p:sp>
          <p:nvSpPr>
            <p:cNvPr id="25" name="Shape 25"/>
            <p:cNvSpPr/>
            <p:nvPr/>
          </p:nvSpPr>
          <p:spPr>
            <a:xfrm>
              <a:off x="0" y="0"/>
              <a:ext cx="13007059" cy="106115"/>
            </a:xfrm>
            <a:prstGeom prst="rect">
              <a:avLst/>
            </a:prstGeom>
            <a:gradFill flip="none" rotWithShape="1">
              <a:gsLst>
                <a:gs pos="0">
                  <a:srgbClr val="C8C8C8"/>
                </a:gs>
                <a:gs pos="50000">
                  <a:srgbClr val="EFEFEF"/>
                </a:gs>
                <a:gs pos="100000">
                  <a:srgbClr val="C8C8C8"/>
                </a:gs>
              </a:gsLst>
              <a:lin ang="0" scaled="0"/>
            </a:gradFill>
            <a:ln w="9525" cap="flat">
              <a:noFill/>
              <a:round/>
            </a:ln>
            <a:effectLst/>
          </p:spPr>
          <p:txBody>
            <a:bodyPr wrap="square" lIns="38100" tIns="38100" rIns="38100" bIns="38100" numCol="1" anchor="ctr">
              <a:noAutofit/>
            </a:bodyPr>
            <a:lstStyle/>
            <a:p>
              <a:pPr lvl="0">
                <a:defRPr sz="3000"/>
              </a:pPr>
            </a:p>
          </p:txBody>
        </p:sp>
        <p:sp>
          <p:nvSpPr>
            <p:cNvPr id="26" name="Shape 26"/>
            <p:cNvSpPr/>
            <p:nvPr/>
          </p:nvSpPr>
          <p:spPr>
            <a:xfrm>
              <a:off x="0" y="149859"/>
              <a:ext cx="13007059" cy="50801"/>
            </a:xfrm>
            <a:prstGeom prst="rect">
              <a:avLst/>
            </a:prstGeom>
            <a:gradFill flip="none" rotWithShape="1">
              <a:gsLst>
                <a:gs pos="0">
                  <a:srgbClr val="8E8E8E"/>
                </a:gs>
                <a:gs pos="50000">
                  <a:srgbClr val="D7D7D7"/>
                </a:gs>
                <a:gs pos="100000">
                  <a:srgbClr val="8E8E8E"/>
                </a:gs>
              </a:gsLst>
              <a:lin ang="0" scaled="0"/>
            </a:gradFill>
            <a:ln w="9525" cap="flat">
              <a:noFill/>
              <a:round/>
            </a:ln>
            <a:effectLst/>
          </p:spPr>
          <p:txBody>
            <a:bodyPr wrap="square" lIns="38100" tIns="38100" rIns="38100" bIns="38100" numCol="1" anchor="ctr">
              <a:noAutofit/>
            </a:bodyPr>
            <a:lstStyle/>
            <a:p>
              <a:pPr lvl="0">
                <a:defRPr sz="3000"/>
              </a:pPr>
            </a:p>
          </p:txBody>
        </p:sp>
      </p:grpSp>
      <p:sp>
        <p:nvSpPr>
          <p:cNvPr id="28" name="Shape 28"/>
          <p:cNvSpPr/>
          <p:nvPr/>
        </p:nvSpPr>
        <p:spPr>
          <a:xfrm>
            <a:off x="9031" y="9207500"/>
            <a:ext cx="12877801" cy="0"/>
          </a:xfrm>
          <a:prstGeom prst="line">
            <a:avLst/>
          </a:prstGeom>
          <a:ln w="12700">
            <a:solidFill/>
            <a:round/>
          </a:ln>
        </p:spPr>
        <p:txBody>
          <a:bodyPr lIns="0" tIns="0" rIns="0" bIns="0"/>
          <a:lstStyle/>
          <a:p>
            <a:pPr lvl="0" defTabSz="457200">
              <a:buClrTx/>
              <a:defRPr sz="1200">
                <a:uFillTx/>
                <a:latin typeface="Helvetica"/>
                <a:ea typeface="Helvetica"/>
                <a:cs typeface="Helvetica"/>
                <a:sym typeface="Helvetica"/>
              </a:defRPr>
            </a:pPr>
          </a:p>
        </p:txBody>
      </p:sp>
      <p:sp>
        <p:nvSpPr>
          <p:cNvPr id="29" name="Shape 29"/>
          <p:cNvSpPr/>
          <p:nvPr/>
        </p:nvSpPr>
        <p:spPr>
          <a:xfrm>
            <a:off x="22577" y="9425234"/>
            <a:ext cx="8890001" cy="203201"/>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spAutoFit/>
          </a:bodyPr>
          <a:lstStyle/>
          <a:p>
            <a:pPr lvl="0">
              <a:defRPr sz="1800">
                <a:uFillTx/>
              </a:defRPr>
            </a:pPr>
            <a:r>
              <a:rPr sz="900">
                <a:uFill>
                  <a:solidFill/>
                </a:uFill>
              </a:rPr>
              <a:t>© New</a:t>
            </a:r>
            <a:r>
              <a:rPr sz="900">
                <a:uFill>
                  <a:solidFill/>
                </a:uFill>
              </a:rPr>
              <a:t> </a:t>
            </a:r>
            <a:r>
              <a:rPr sz="900">
                <a:uFill>
                  <a:solidFill/>
                </a:uFill>
              </a:rPr>
              <a:t>Hope Town, 2015			Leadership Training School</a:t>
            </a:r>
          </a:p>
        </p:txBody>
      </p:sp>
      <p:pic>
        <p:nvPicPr>
          <p:cNvPr id="30" name="logo.png"/>
          <p:cNvPicPr/>
          <p:nvPr/>
        </p:nvPicPr>
        <p:blipFill>
          <a:blip r:embed="rId2">
            <a:extLst/>
          </a:blip>
          <a:stretch>
            <a:fillRect/>
          </a:stretch>
        </p:blipFill>
        <p:spPr>
          <a:xfrm>
            <a:off x="8263466" y="469900"/>
            <a:ext cx="4482043" cy="977901"/>
          </a:xfrm>
          <a:prstGeom prst="rect">
            <a:avLst/>
          </a:prstGeom>
          <a:ln w="12700">
            <a:miter lim="400000"/>
          </a:ln>
        </p:spPr>
      </p:pic>
      <p:sp>
        <p:nvSpPr>
          <p:cNvPr id="31" name="Shape 31"/>
          <p:cNvSpPr/>
          <p:nvPr>
            <p:ph type="title"/>
          </p:nvPr>
        </p:nvSpPr>
        <p:spPr>
          <a:prstGeom prst="rect">
            <a:avLst/>
          </a:prstGeom>
        </p:spPr>
        <p:txBody>
          <a:bodyPr/>
          <a:lstStyle>
            <a:lvl1pPr>
              <a:defRPr sz="4200"/>
            </a:lvl1pPr>
          </a:lstStyle>
          <a:p>
            <a:pPr lvl="0">
              <a:defRPr b="0" sz="1800">
                <a:uFillTx/>
              </a:defRPr>
            </a:pPr>
            <a:r>
              <a:rPr b="1" sz="4200">
                <a:uFill>
                  <a:solidFill/>
                </a:uFill>
              </a:rPr>
              <a:t>Title Text</a:t>
            </a:r>
          </a:p>
        </p:txBody>
      </p:sp>
      <p:sp>
        <p:nvSpPr>
          <p:cNvPr id="32" name="Shape 32"/>
          <p:cNvSpPr/>
          <p:nvPr>
            <p:ph type="body" idx="1"/>
          </p:nvPr>
        </p:nvSpPr>
        <p:spPr>
          <a:prstGeom prst="rect">
            <a:avLst/>
          </a:prstGeom>
        </p:spPr>
        <p:txBody>
          <a:bodyPr/>
          <a:lstStyle>
            <a:lvl1pPr>
              <a:defRPr sz="3000"/>
            </a:lvl1pPr>
            <a:lvl2pPr marL="742950" indent="-285750">
              <a:spcBef>
                <a:spcPts val="600"/>
              </a:spcBef>
              <a:buFontTx/>
              <a:buChar char="»"/>
              <a:defRPr sz="2400"/>
            </a:lvl2pPr>
            <a:lvl3pPr marL="1143000" indent="-228600">
              <a:spcBef>
                <a:spcPts val="600"/>
              </a:spcBef>
              <a:buFontTx/>
              <a:buChar char="–"/>
              <a:defRPr sz="2200"/>
            </a:lvl3pPr>
            <a:lvl4pPr marL="1600200" indent="-228600">
              <a:spcBef>
                <a:spcPts val="400"/>
              </a:spcBef>
              <a:defRPr sz="1600"/>
            </a:lvl4pPr>
            <a:lvl5pPr marL="2057400" indent="-228600">
              <a:spcBef>
                <a:spcPts val="400"/>
              </a:spcBef>
              <a:buFontTx/>
              <a:buChar char="»"/>
              <a:defRPr sz="1600"/>
            </a:lvl5pPr>
          </a:lstStyle>
          <a:p>
            <a:pPr lvl="0">
              <a:defRPr sz="1800">
                <a:uFillTx/>
              </a:defRPr>
            </a:pPr>
            <a:r>
              <a:rPr sz="3000">
                <a:uFill>
                  <a:solidFill/>
                </a:uFill>
              </a:rPr>
              <a:t>Body Level One</a:t>
            </a:r>
            <a:endParaRPr sz="3000">
              <a:uFill>
                <a:solidFill/>
              </a:uFill>
            </a:endParaRPr>
          </a:p>
          <a:p>
            <a:pPr lvl="1">
              <a:defRPr sz="1800">
                <a:uFillTx/>
              </a:defRPr>
            </a:pPr>
            <a:r>
              <a:rPr sz="2400">
                <a:uFill>
                  <a:solidFill/>
                </a:uFill>
              </a:rPr>
              <a:t>Body Level Two</a:t>
            </a:r>
            <a:endParaRPr sz="2400">
              <a:uFill>
                <a:solidFill/>
              </a:uFill>
            </a:endParaRPr>
          </a:p>
          <a:p>
            <a:pPr lvl="2">
              <a:defRPr sz="1800">
                <a:uFillTx/>
              </a:defRPr>
            </a:pPr>
            <a:r>
              <a:rPr sz="2200">
                <a:uFill>
                  <a:solidFill/>
                </a:uFill>
              </a:rPr>
              <a:t>Body Level Three</a:t>
            </a:r>
            <a:endParaRPr sz="2200">
              <a:uFill>
                <a:solidFill/>
              </a:uFill>
            </a:endParaRPr>
          </a:p>
          <a:p>
            <a:pPr lvl="3">
              <a:defRPr sz="1800">
                <a:uFillTx/>
              </a:defRPr>
            </a:pPr>
            <a:r>
              <a:rPr sz="1600">
                <a:uFill>
                  <a:solidFill/>
                </a:uFill>
              </a:rPr>
              <a:t>Body Level Four</a:t>
            </a:r>
            <a:endParaRPr sz="1600">
              <a:uFill>
                <a:solidFill/>
              </a:uFill>
            </a:endParaRPr>
          </a:p>
          <a:p>
            <a:pPr lvl="4">
              <a:defRPr sz="1800">
                <a:uFillTx/>
              </a:defRPr>
            </a:pPr>
            <a:r>
              <a:rPr sz="1600">
                <a:uFill>
                  <a:solidFill/>
                </a:uFill>
              </a:rPr>
              <a:t>Body Level Five</a:t>
            </a:r>
          </a:p>
        </p:txBody>
      </p:sp>
      <p:sp>
        <p:nvSpPr>
          <p:cNvPr id="33" name="Shape 33"/>
          <p:cNvSpPr/>
          <p:nvPr>
            <p:ph type="sldNum" sz="quarter" idx="2"/>
          </p:nvPr>
        </p:nvSpPr>
        <p:spPr>
          <a:xfrm>
            <a:off x="12657812" y="9383219"/>
            <a:ext cx="216038" cy="199462"/>
          </a:xfrm>
          <a:prstGeom prst="rect">
            <a:avLst/>
          </a:prstGeom>
        </p:spPr>
        <p:txBody>
          <a:bodyPr/>
          <a:lstStyle>
            <a:lvl1pPr>
              <a:defRPr sz="900"/>
            </a:lvl1p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and Content copy 1">
    <p:spTree>
      <p:nvGrpSpPr>
        <p:cNvPr id="1" name=""/>
        <p:cNvGrpSpPr/>
        <p:nvPr/>
      </p:nvGrpSpPr>
      <p:grpSpPr>
        <a:xfrm>
          <a:off x="0" y="0"/>
          <a:ext cx="0" cy="0"/>
          <a:chOff x="0" y="0"/>
          <a:chExt cx="0" cy="0"/>
        </a:xfrm>
      </p:grpSpPr>
      <p:sp>
        <p:nvSpPr>
          <p:cNvPr id="35" name="Shape 35"/>
          <p:cNvSpPr/>
          <p:nvPr>
            <p:ph type="title"/>
          </p:nvPr>
        </p:nvSpPr>
        <p:spPr>
          <a:xfrm>
            <a:off x="330200" y="0"/>
            <a:ext cx="9486900" cy="1955800"/>
          </a:xfrm>
          <a:prstGeom prst="rect">
            <a:avLst/>
          </a:prstGeom>
        </p:spPr>
        <p:txBody>
          <a:bodyPr/>
          <a:lstStyle/>
          <a:p>
            <a:pPr lvl="0">
              <a:defRPr b="0" sz="1800">
                <a:uFillTx/>
              </a:defRPr>
            </a:pPr>
            <a:r>
              <a:rPr b="1" sz="4400">
                <a:uFill>
                  <a:solidFill/>
                </a:uFill>
              </a:rPr>
              <a:t>Title Text</a:t>
            </a:r>
          </a:p>
        </p:txBody>
      </p:sp>
      <p:sp>
        <p:nvSpPr>
          <p:cNvPr id="36" name="Shape 36"/>
          <p:cNvSpPr/>
          <p:nvPr>
            <p:ph type="body" idx="1"/>
          </p:nvPr>
        </p:nvSpPr>
        <p:spPr>
          <a:prstGeom prst="rect">
            <a:avLst/>
          </a:prstGeom>
        </p:spPr>
        <p:txBody>
          <a:bodyPr/>
          <a:lstStyle>
            <a:lvl2pPr marL="742950" indent="-285750">
              <a:spcBef>
                <a:spcPts val="600"/>
              </a:spcBef>
              <a:buFontTx/>
              <a:buChar char="»"/>
              <a:defRPr sz="2800"/>
            </a:lvl2pPr>
            <a:lvl3pPr marL="1143000" indent="-228600">
              <a:spcBef>
                <a:spcPts val="600"/>
              </a:spcBef>
              <a:buFontTx/>
              <a:buChar char="–"/>
              <a:defRPr sz="2400"/>
            </a:lvl3pPr>
            <a:lvl4pPr marL="1600200" indent="-228600">
              <a:spcBef>
                <a:spcPts val="400"/>
              </a:spcBef>
              <a:defRPr sz="1800"/>
            </a:lvl4pPr>
            <a:lvl5pPr marL="2057400" indent="-228600">
              <a:spcBef>
                <a:spcPts val="400"/>
              </a:spcBef>
              <a:buFontTx/>
              <a:buChar char="»"/>
              <a:defRPr sz="1800"/>
            </a:lvl5pPr>
          </a:lstStyle>
          <a:p>
            <a:pPr lvl="0">
              <a:defRPr sz="1800">
                <a:uFillTx/>
              </a:defRPr>
            </a:pPr>
            <a:r>
              <a:rPr sz="3400">
                <a:uFill>
                  <a:solidFill/>
                </a:uFill>
              </a:rPr>
              <a:t>Body Level One</a:t>
            </a:r>
            <a:endParaRPr sz="3400">
              <a:uFill>
                <a:solidFill/>
              </a:uFill>
            </a:endParaRPr>
          </a:p>
          <a:p>
            <a:pPr lvl="1">
              <a:defRPr sz="1800">
                <a:uFillTx/>
              </a:defRPr>
            </a:pPr>
            <a:r>
              <a:rPr sz="2800">
                <a:uFill>
                  <a:solidFill/>
                </a:uFill>
              </a:rPr>
              <a:t>Body Level Two</a:t>
            </a:r>
            <a:endParaRPr sz="2800">
              <a:uFill>
                <a:solidFill/>
              </a:uFill>
            </a:endParaRPr>
          </a:p>
          <a:p>
            <a:pPr lvl="2">
              <a:defRPr sz="1800">
                <a:uFillTx/>
              </a:defRPr>
            </a:pPr>
            <a:r>
              <a:rPr sz="2400">
                <a:uFill>
                  <a:solidFill/>
                </a:uFill>
              </a:rPr>
              <a:t>Body Level Three</a:t>
            </a:r>
            <a:endParaRPr sz="2400">
              <a:uFill>
                <a:solidFill/>
              </a:uFill>
            </a:endParaRPr>
          </a:p>
          <a:p>
            <a:pPr lvl="3">
              <a:defRPr>
                <a:uFillTx/>
              </a:defRPr>
            </a:pPr>
            <a:r>
              <a:rPr>
                <a:uFill>
                  <a:solidFill/>
                </a:uFill>
              </a:rPr>
              <a:t>Body Level Four</a:t>
            </a:r>
            <a:endParaRPr>
              <a:uFill>
                <a:solidFill/>
              </a:uFill>
            </a:endParaRPr>
          </a:p>
          <a:p>
            <a:pPr lvl="4">
              <a:defRPr>
                <a:uFillTx/>
              </a:defRPr>
            </a:pPr>
            <a:r>
              <a:rPr>
                <a:uFill>
                  <a:solidFill/>
                </a:uFill>
              </a:rPr>
              <a:t>Body Level Five</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and Content copy 2">
    <p:spTree>
      <p:nvGrpSpPr>
        <p:cNvPr id="1" name=""/>
        <p:cNvGrpSpPr/>
        <p:nvPr/>
      </p:nvGrpSpPr>
      <p:grpSpPr>
        <a:xfrm>
          <a:off x="0" y="0"/>
          <a:ext cx="0" cy="0"/>
          <a:chOff x="0" y="0"/>
          <a:chExt cx="0" cy="0"/>
        </a:xfrm>
      </p:grpSpPr>
      <p:sp>
        <p:nvSpPr>
          <p:cNvPr id="39" name="Shape 39"/>
          <p:cNvSpPr/>
          <p:nvPr>
            <p:ph type="title"/>
          </p:nvPr>
        </p:nvSpPr>
        <p:spPr>
          <a:xfrm>
            <a:off x="330200" y="0"/>
            <a:ext cx="9486900" cy="1955800"/>
          </a:xfrm>
          <a:prstGeom prst="rect">
            <a:avLst/>
          </a:prstGeom>
        </p:spPr>
        <p:txBody>
          <a:bodyPr/>
          <a:lstStyle/>
          <a:p>
            <a:pPr lvl="0">
              <a:defRPr b="0" sz="1800">
                <a:uFillTx/>
              </a:defRPr>
            </a:pPr>
            <a:r>
              <a:rPr b="1" sz="4400">
                <a:uFill>
                  <a:solidFill/>
                </a:uFill>
              </a:rPr>
              <a:t>Title Text</a:t>
            </a:r>
          </a:p>
        </p:txBody>
      </p:sp>
      <p:sp>
        <p:nvSpPr>
          <p:cNvPr id="40" name="Shape 40"/>
          <p:cNvSpPr/>
          <p:nvPr>
            <p:ph type="body" idx="1"/>
          </p:nvPr>
        </p:nvSpPr>
        <p:spPr>
          <a:prstGeom prst="rect">
            <a:avLst/>
          </a:prstGeom>
        </p:spPr>
        <p:txBody>
          <a:bodyPr/>
          <a:lstStyle>
            <a:lvl2pPr marL="742950" indent="-285750">
              <a:spcBef>
                <a:spcPts val="600"/>
              </a:spcBef>
              <a:buFontTx/>
              <a:buChar char="»"/>
              <a:defRPr sz="2800"/>
            </a:lvl2pPr>
            <a:lvl3pPr marL="1143000" indent="-228600">
              <a:spcBef>
                <a:spcPts val="600"/>
              </a:spcBef>
              <a:buFontTx/>
              <a:buChar char="–"/>
              <a:defRPr sz="2400"/>
            </a:lvl3pPr>
            <a:lvl4pPr marL="1600200" indent="-228600">
              <a:spcBef>
                <a:spcPts val="400"/>
              </a:spcBef>
              <a:defRPr sz="1800"/>
            </a:lvl4pPr>
            <a:lvl5pPr marL="2057400" indent="-228600">
              <a:spcBef>
                <a:spcPts val="400"/>
              </a:spcBef>
              <a:buFontTx/>
              <a:buChar char="»"/>
              <a:defRPr sz="1800"/>
            </a:lvl5pPr>
          </a:lstStyle>
          <a:p>
            <a:pPr lvl="0">
              <a:defRPr sz="1800">
                <a:uFillTx/>
              </a:defRPr>
            </a:pPr>
            <a:r>
              <a:rPr sz="3400">
                <a:uFill>
                  <a:solidFill/>
                </a:uFill>
              </a:rPr>
              <a:t>Body Level One</a:t>
            </a:r>
            <a:endParaRPr sz="3400">
              <a:uFill>
                <a:solidFill/>
              </a:uFill>
            </a:endParaRPr>
          </a:p>
          <a:p>
            <a:pPr lvl="1">
              <a:defRPr sz="1800">
                <a:uFillTx/>
              </a:defRPr>
            </a:pPr>
            <a:r>
              <a:rPr sz="2800">
                <a:uFill>
                  <a:solidFill/>
                </a:uFill>
              </a:rPr>
              <a:t>Body Level Two</a:t>
            </a:r>
            <a:endParaRPr sz="2800">
              <a:uFill>
                <a:solidFill/>
              </a:uFill>
            </a:endParaRPr>
          </a:p>
          <a:p>
            <a:pPr lvl="2">
              <a:defRPr sz="1800">
                <a:uFillTx/>
              </a:defRPr>
            </a:pPr>
            <a:r>
              <a:rPr sz="2400">
                <a:uFill>
                  <a:solidFill/>
                </a:uFill>
              </a:rPr>
              <a:t>Body Level Three</a:t>
            </a:r>
            <a:endParaRPr sz="2400">
              <a:uFill>
                <a:solidFill/>
              </a:uFill>
            </a:endParaRPr>
          </a:p>
          <a:p>
            <a:pPr lvl="3">
              <a:defRPr>
                <a:uFillTx/>
              </a:defRPr>
            </a:pPr>
            <a:r>
              <a:rPr>
                <a:uFill>
                  <a:solidFill/>
                </a:uFill>
              </a:rPr>
              <a:t>Body Level Four</a:t>
            </a:r>
            <a:endParaRPr>
              <a:uFill>
                <a:solidFill/>
              </a:uFill>
            </a:endParaRPr>
          </a:p>
          <a:p>
            <a:pPr lvl="4">
              <a:defRPr>
                <a:uFillTx/>
              </a:defRPr>
            </a:pPr>
            <a:r>
              <a:rPr>
                <a:uFill>
                  <a:solidFill/>
                </a:uFill>
              </a:rPr>
              <a:t>Body Level Five</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and Content">
    <p:spTree>
      <p:nvGrpSpPr>
        <p:cNvPr id="1" name=""/>
        <p:cNvGrpSpPr/>
        <p:nvPr/>
      </p:nvGrpSpPr>
      <p:grpSpPr>
        <a:xfrm>
          <a:off x="0" y="0"/>
          <a:ext cx="0" cy="0"/>
          <a:chOff x="0" y="0"/>
          <a:chExt cx="0" cy="0"/>
        </a:xfrm>
      </p:grpSpPr>
      <p:grpSp>
        <p:nvGrpSpPr>
          <p:cNvPr id="45" name="Group 45"/>
          <p:cNvGrpSpPr/>
          <p:nvPr/>
        </p:nvGrpSpPr>
        <p:grpSpPr>
          <a:xfrm>
            <a:off x="-1" y="2032000"/>
            <a:ext cx="13007060" cy="213360"/>
            <a:chOff x="0" y="0"/>
            <a:chExt cx="13007058" cy="213359"/>
          </a:xfrm>
        </p:grpSpPr>
        <p:sp>
          <p:nvSpPr>
            <p:cNvPr id="43" name="Shape 43"/>
            <p:cNvSpPr/>
            <p:nvPr/>
          </p:nvSpPr>
          <p:spPr>
            <a:xfrm>
              <a:off x="0" y="0"/>
              <a:ext cx="13007059" cy="106115"/>
            </a:xfrm>
            <a:prstGeom prst="rect">
              <a:avLst/>
            </a:prstGeom>
            <a:gradFill flip="none" rotWithShape="1">
              <a:gsLst>
                <a:gs pos="0">
                  <a:srgbClr val="C8C8C8"/>
                </a:gs>
                <a:gs pos="50000">
                  <a:srgbClr val="EFEFEF"/>
                </a:gs>
                <a:gs pos="100000">
                  <a:srgbClr val="C8C8C8"/>
                </a:gs>
              </a:gsLst>
              <a:lin ang="0" scaled="0"/>
            </a:gradFill>
            <a:ln w="3175" cap="flat">
              <a:noFill/>
              <a:round/>
            </a:ln>
            <a:effectLst/>
          </p:spPr>
          <p:txBody>
            <a:bodyPr wrap="square" lIns="38100" tIns="38100" rIns="38100" bIns="38100" numCol="1" anchor="ctr">
              <a:noAutofit/>
            </a:bodyPr>
            <a:lstStyle/>
            <a:p>
              <a:pPr lvl="0">
                <a:defRPr sz="3000"/>
              </a:pPr>
            </a:p>
          </p:txBody>
        </p:sp>
        <p:sp>
          <p:nvSpPr>
            <p:cNvPr id="44" name="Shape 44"/>
            <p:cNvSpPr/>
            <p:nvPr/>
          </p:nvSpPr>
          <p:spPr>
            <a:xfrm>
              <a:off x="0" y="162559"/>
              <a:ext cx="13007059" cy="50801"/>
            </a:xfrm>
            <a:prstGeom prst="rect">
              <a:avLst/>
            </a:prstGeom>
            <a:gradFill flip="none" rotWithShape="1">
              <a:gsLst>
                <a:gs pos="0">
                  <a:srgbClr val="8E8E8E"/>
                </a:gs>
                <a:gs pos="50000">
                  <a:srgbClr val="D7D7D7"/>
                </a:gs>
                <a:gs pos="100000">
                  <a:srgbClr val="8E8E8E"/>
                </a:gs>
              </a:gsLst>
              <a:lin ang="0" scaled="0"/>
            </a:gradFill>
            <a:ln w="3175" cap="flat">
              <a:noFill/>
              <a:round/>
            </a:ln>
            <a:effectLst/>
          </p:spPr>
          <p:txBody>
            <a:bodyPr wrap="square" lIns="38100" tIns="38100" rIns="38100" bIns="38100" numCol="1" anchor="ctr">
              <a:noAutofit/>
            </a:bodyPr>
            <a:lstStyle/>
            <a:p>
              <a:pPr lvl="0">
                <a:defRPr sz="3000"/>
              </a:pPr>
            </a:p>
          </p:txBody>
        </p:sp>
      </p:grpSp>
      <p:sp>
        <p:nvSpPr>
          <p:cNvPr id="46" name="Shape 46"/>
          <p:cNvSpPr/>
          <p:nvPr/>
        </p:nvSpPr>
        <p:spPr>
          <a:xfrm>
            <a:off x="9030" y="9207500"/>
            <a:ext cx="12877801" cy="0"/>
          </a:xfrm>
          <a:prstGeom prst="line">
            <a:avLst/>
          </a:prstGeom>
          <a:ln w="3175">
            <a:solidFill/>
            <a:round/>
          </a:ln>
        </p:spPr>
        <p:txBody>
          <a:bodyPr lIns="0" tIns="0" rIns="0" bIns="0"/>
          <a:lstStyle/>
          <a:p>
            <a:pPr lvl="0" defTabSz="457200">
              <a:buClrTx/>
              <a:defRPr sz="1100">
                <a:uFillTx/>
                <a:latin typeface="Helvetica"/>
                <a:ea typeface="Helvetica"/>
                <a:cs typeface="Helvetica"/>
                <a:sym typeface="Helvetica"/>
              </a:defRPr>
            </a:pPr>
          </a:p>
        </p:txBody>
      </p:sp>
      <p:sp>
        <p:nvSpPr>
          <p:cNvPr id="47" name="Shape 47"/>
          <p:cNvSpPr/>
          <p:nvPr/>
        </p:nvSpPr>
        <p:spPr>
          <a:xfrm>
            <a:off x="22577" y="9412534"/>
            <a:ext cx="8890001" cy="228601"/>
          </a:xfrm>
          <a:prstGeom prst="rect">
            <a:avLst/>
          </a:prstGeom>
          <a:ln w="3175">
            <a:round/>
          </a:ln>
          <a:extLst>
            <a:ext uri="{C572A759-6A51-4108-AA02-DFA0A04FC94B}">
              <ma14:wrappingTextBoxFlag xmlns:ma14="http://schemas.microsoft.com/office/mac/drawingml/2011/main" val="1"/>
            </a:ext>
          </a:extLst>
        </p:spPr>
        <p:txBody>
          <a:bodyPr lIns="38100" tIns="38100" rIns="38100" bIns="38100" anchor="ctr">
            <a:spAutoFit/>
          </a:bodyPr>
          <a:lstStyle/>
          <a:p>
            <a:pPr lvl="0">
              <a:defRPr sz="1800">
                <a:uFillTx/>
              </a:defRPr>
            </a:pPr>
            <a:r>
              <a:rPr sz="900">
                <a:uFill>
                  <a:solidFill/>
                </a:uFill>
              </a:rPr>
              <a:t>© New</a:t>
            </a:r>
            <a:r>
              <a:rPr sz="900">
                <a:uFill>
                  <a:solidFill/>
                </a:uFill>
              </a:rPr>
              <a:t> </a:t>
            </a:r>
            <a:r>
              <a:rPr sz="900">
                <a:uFill>
                  <a:solidFill/>
                </a:uFill>
              </a:rPr>
              <a:t>Hope Town, 2015			Leadership Training School</a:t>
            </a:r>
          </a:p>
        </p:txBody>
      </p:sp>
      <p:pic>
        <p:nvPicPr>
          <p:cNvPr id="48" name="logo.png"/>
          <p:cNvPicPr/>
          <p:nvPr/>
        </p:nvPicPr>
        <p:blipFill>
          <a:blip r:embed="rId2">
            <a:extLst/>
          </a:blip>
          <a:stretch>
            <a:fillRect/>
          </a:stretch>
        </p:blipFill>
        <p:spPr>
          <a:xfrm>
            <a:off x="8263466" y="469899"/>
            <a:ext cx="4482043" cy="977901"/>
          </a:xfrm>
          <a:prstGeom prst="rect">
            <a:avLst/>
          </a:prstGeom>
          <a:ln w="12700">
            <a:miter lim="400000"/>
          </a:ln>
        </p:spPr>
      </p:pic>
      <p:sp>
        <p:nvSpPr>
          <p:cNvPr id="49" name="Shape 49"/>
          <p:cNvSpPr/>
          <p:nvPr>
            <p:ph type="title"/>
          </p:nvPr>
        </p:nvSpPr>
        <p:spPr>
          <a:xfrm>
            <a:off x="330199" y="-1"/>
            <a:ext cx="9245601" cy="1955801"/>
          </a:xfrm>
          <a:prstGeom prst="rect">
            <a:avLst/>
          </a:prstGeom>
          <a:ln w="3175"/>
        </p:spPr>
        <p:txBody>
          <a:bodyPr/>
          <a:lstStyle>
            <a:lvl1pPr>
              <a:defRPr sz="4200"/>
            </a:lvl1pPr>
          </a:lstStyle>
          <a:p>
            <a:pPr lvl="0">
              <a:defRPr b="0" sz="1800">
                <a:uFillTx/>
              </a:defRPr>
            </a:pPr>
            <a:r>
              <a:rPr b="1" sz="4200">
                <a:uFill>
                  <a:solidFill/>
                </a:uFill>
              </a:rPr>
              <a:t>Title Text</a:t>
            </a:r>
          </a:p>
        </p:txBody>
      </p:sp>
      <p:sp>
        <p:nvSpPr>
          <p:cNvPr id="50" name="Shape 50"/>
          <p:cNvSpPr/>
          <p:nvPr>
            <p:ph type="body" idx="1"/>
          </p:nvPr>
        </p:nvSpPr>
        <p:spPr>
          <a:xfrm>
            <a:off x="977899" y="2819400"/>
            <a:ext cx="11049001" cy="6934200"/>
          </a:xfrm>
          <a:prstGeom prst="rect">
            <a:avLst/>
          </a:prstGeom>
          <a:ln w="3175"/>
        </p:spPr>
        <p:txBody>
          <a:bodyPr/>
          <a:lstStyle>
            <a:lvl1pPr marL="302558" indent="-302558">
              <a:defRPr sz="3000"/>
            </a:lvl1pPr>
            <a:lvl2pPr marL="702128" indent="-244928">
              <a:spcBef>
                <a:spcPts val="600"/>
              </a:spcBef>
              <a:buFontTx/>
              <a:buChar char="»"/>
              <a:defRPr sz="2400"/>
            </a:lvl2pPr>
            <a:lvl3pPr marL="1123950" indent="-209550">
              <a:spcBef>
                <a:spcPts val="600"/>
              </a:spcBef>
              <a:buFontTx/>
              <a:buChar char="–"/>
              <a:defRPr sz="2200"/>
            </a:lvl3pPr>
            <a:lvl4pPr marL="1574800" indent="-203200">
              <a:spcBef>
                <a:spcPts val="400"/>
              </a:spcBef>
              <a:defRPr sz="1600"/>
            </a:lvl4pPr>
            <a:lvl5pPr marL="2032000" indent="-203200">
              <a:spcBef>
                <a:spcPts val="400"/>
              </a:spcBef>
              <a:buFontTx/>
              <a:buChar char="»"/>
              <a:defRPr sz="1600"/>
            </a:lvl5pPr>
          </a:lstStyle>
          <a:p>
            <a:pPr lvl="0">
              <a:defRPr sz="1800">
                <a:uFillTx/>
              </a:defRPr>
            </a:pPr>
            <a:r>
              <a:rPr sz="3000">
                <a:uFill>
                  <a:solidFill/>
                </a:uFill>
              </a:rPr>
              <a:t>Body Level One</a:t>
            </a:r>
            <a:endParaRPr sz="3000">
              <a:uFill>
                <a:solidFill/>
              </a:uFill>
            </a:endParaRPr>
          </a:p>
          <a:p>
            <a:pPr lvl="1">
              <a:defRPr sz="1800">
                <a:uFillTx/>
              </a:defRPr>
            </a:pPr>
            <a:r>
              <a:rPr sz="2400">
                <a:uFill>
                  <a:solidFill/>
                </a:uFill>
              </a:rPr>
              <a:t>Body Level Two</a:t>
            </a:r>
            <a:endParaRPr sz="2400">
              <a:uFill>
                <a:solidFill/>
              </a:uFill>
            </a:endParaRPr>
          </a:p>
          <a:p>
            <a:pPr lvl="2">
              <a:defRPr sz="1800">
                <a:uFillTx/>
              </a:defRPr>
            </a:pPr>
            <a:r>
              <a:rPr sz="2200">
                <a:uFill>
                  <a:solidFill/>
                </a:uFill>
              </a:rPr>
              <a:t>Body Level Three</a:t>
            </a:r>
            <a:endParaRPr sz="2200">
              <a:uFill>
                <a:solidFill/>
              </a:uFill>
            </a:endParaRPr>
          </a:p>
          <a:p>
            <a:pPr lvl="3">
              <a:defRPr sz="1800">
                <a:uFillTx/>
              </a:defRPr>
            </a:pPr>
            <a:r>
              <a:rPr sz="1600">
                <a:uFill>
                  <a:solidFill/>
                </a:uFill>
              </a:rPr>
              <a:t>Body Level Four</a:t>
            </a:r>
            <a:endParaRPr sz="1600">
              <a:uFill>
                <a:solidFill/>
              </a:uFill>
            </a:endParaRPr>
          </a:p>
          <a:p>
            <a:pPr lvl="4">
              <a:defRPr sz="1800">
                <a:uFillTx/>
              </a:defRPr>
            </a:pPr>
            <a:r>
              <a:rPr sz="1600">
                <a:uFill>
                  <a:solidFill/>
                </a:uFill>
              </a:rPr>
              <a:t>Body Level Five</a:t>
            </a:r>
          </a:p>
        </p:txBody>
      </p:sp>
      <p:sp>
        <p:nvSpPr>
          <p:cNvPr id="51" name="Shape 51"/>
          <p:cNvSpPr/>
          <p:nvPr>
            <p:ph type="sldNum" sz="quarter" idx="2"/>
          </p:nvPr>
        </p:nvSpPr>
        <p:spPr>
          <a:xfrm>
            <a:off x="12657812" y="9370519"/>
            <a:ext cx="216038" cy="199462"/>
          </a:xfrm>
          <a:prstGeom prst="rect">
            <a:avLst/>
          </a:prstGeom>
          <a:ln w="3175"/>
        </p:spPr>
        <p:txBody>
          <a:bodyPr/>
          <a:lstStyle>
            <a:lvl1pPr>
              <a:defRPr sz="900"/>
            </a:lvl1p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grpSp>
        <p:nvGrpSpPr>
          <p:cNvPr id="4" name="Group 4"/>
          <p:cNvGrpSpPr/>
          <p:nvPr/>
        </p:nvGrpSpPr>
        <p:grpSpPr>
          <a:xfrm>
            <a:off x="0" y="2032000"/>
            <a:ext cx="13007059" cy="213360"/>
            <a:chOff x="0" y="0"/>
            <a:chExt cx="13007058" cy="213359"/>
          </a:xfrm>
        </p:grpSpPr>
        <p:sp>
          <p:nvSpPr>
            <p:cNvPr id="2" name="Shape 2"/>
            <p:cNvSpPr/>
            <p:nvPr/>
          </p:nvSpPr>
          <p:spPr>
            <a:xfrm>
              <a:off x="0" y="0"/>
              <a:ext cx="13007059" cy="106115"/>
            </a:xfrm>
            <a:prstGeom prst="rect">
              <a:avLst/>
            </a:prstGeom>
            <a:gradFill flip="none" rotWithShape="1">
              <a:gsLst>
                <a:gs pos="0">
                  <a:srgbClr val="C8C8C8"/>
                </a:gs>
                <a:gs pos="50000">
                  <a:srgbClr val="EFEFEF"/>
                </a:gs>
                <a:gs pos="100000">
                  <a:srgbClr val="C8C8C8"/>
                </a:gs>
              </a:gsLst>
              <a:lin ang="0" scaled="0"/>
            </a:gradFill>
            <a:ln w="9525" cap="flat">
              <a:noFill/>
              <a:round/>
            </a:ln>
            <a:effectLst/>
          </p:spPr>
          <p:txBody>
            <a:bodyPr wrap="square" lIns="38100" tIns="38100" rIns="38100" bIns="38100" numCol="1" anchor="ctr">
              <a:noAutofit/>
            </a:bodyPr>
            <a:lstStyle/>
            <a:p>
              <a:pPr lvl="0"/>
            </a:p>
          </p:txBody>
        </p:sp>
        <p:sp>
          <p:nvSpPr>
            <p:cNvPr id="3" name="Shape 3"/>
            <p:cNvSpPr/>
            <p:nvPr/>
          </p:nvSpPr>
          <p:spPr>
            <a:xfrm>
              <a:off x="0" y="162559"/>
              <a:ext cx="13007059" cy="50801"/>
            </a:xfrm>
            <a:prstGeom prst="rect">
              <a:avLst/>
            </a:prstGeom>
            <a:gradFill flip="none" rotWithShape="1">
              <a:gsLst>
                <a:gs pos="0">
                  <a:srgbClr val="8E8E8E"/>
                </a:gs>
                <a:gs pos="50000">
                  <a:srgbClr val="D7D7D7"/>
                </a:gs>
                <a:gs pos="100000">
                  <a:srgbClr val="8E8E8E"/>
                </a:gs>
              </a:gsLst>
              <a:lin ang="0" scaled="0"/>
            </a:gradFill>
            <a:ln w="9525" cap="flat">
              <a:noFill/>
              <a:round/>
            </a:ln>
            <a:effectLst/>
          </p:spPr>
          <p:txBody>
            <a:bodyPr wrap="square" lIns="38100" tIns="38100" rIns="38100" bIns="38100" numCol="1" anchor="ctr">
              <a:noAutofit/>
            </a:bodyPr>
            <a:lstStyle/>
            <a:p>
              <a:pPr lvl="0"/>
            </a:p>
          </p:txBody>
        </p:sp>
      </p:grpSp>
      <p:sp>
        <p:nvSpPr>
          <p:cNvPr id="5" name="Shape 5"/>
          <p:cNvSpPr/>
          <p:nvPr/>
        </p:nvSpPr>
        <p:spPr>
          <a:xfrm>
            <a:off x="9031" y="9207500"/>
            <a:ext cx="12877801" cy="0"/>
          </a:xfrm>
          <a:prstGeom prst="line">
            <a:avLst/>
          </a:prstGeom>
          <a:ln w="12700">
            <a:solidFill/>
            <a:round/>
          </a:ln>
        </p:spPr>
        <p:txBody>
          <a:bodyPr lIns="0" tIns="0" rIns="0" bIns="0"/>
          <a:lstStyle/>
          <a:p>
            <a:pPr lvl="0" defTabSz="457200">
              <a:buClrTx/>
              <a:defRPr sz="1200">
                <a:uFillTx/>
                <a:latin typeface="Helvetica"/>
                <a:ea typeface="Helvetica"/>
                <a:cs typeface="Helvetica"/>
                <a:sym typeface="Helvetica"/>
              </a:defRPr>
            </a:pPr>
          </a:p>
        </p:txBody>
      </p:sp>
      <p:sp>
        <p:nvSpPr>
          <p:cNvPr id="6" name="Shape 6"/>
          <p:cNvSpPr/>
          <p:nvPr/>
        </p:nvSpPr>
        <p:spPr>
          <a:xfrm>
            <a:off x="22577" y="9412534"/>
            <a:ext cx="8890001" cy="228601"/>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spAutoFit/>
          </a:bodyPr>
          <a:lstStyle/>
          <a:p>
            <a:pPr lvl="0">
              <a:defRPr sz="1800">
                <a:uFillTx/>
              </a:defRPr>
            </a:pPr>
            <a:r>
              <a:rPr sz="1100">
                <a:uFill>
                  <a:solidFill/>
                </a:uFill>
              </a:rPr>
              <a:t>© New</a:t>
            </a:r>
            <a:r>
              <a:rPr sz="1100">
                <a:uFill>
                  <a:solidFill/>
                </a:uFill>
              </a:rPr>
              <a:t> </a:t>
            </a:r>
            <a:r>
              <a:rPr sz="1100">
                <a:uFill>
                  <a:solidFill/>
                </a:uFill>
              </a:rPr>
              <a:t>Hope Town, 2015			Leadership Training School</a:t>
            </a:r>
          </a:p>
        </p:txBody>
      </p:sp>
      <p:pic>
        <p:nvPicPr>
          <p:cNvPr id="7" name="logo.png"/>
          <p:cNvPicPr/>
          <p:nvPr/>
        </p:nvPicPr>
        <p:blipFill>
          <a:blip r:embed="rId2">
            <a:extLst/>
          </a:blip>
          <a:stretch>
            <a:fillRect/>
          </a:stretch>
        </p:blipFill>
        <p:spPr>
          <a:xfrm>
            <a:off x="8263466" y="469900"/>
            <a:ext cx="4482043" cy="977900"/>
          </a:xfrm>
          <a:prstGeom prst="rect">
            <a:avLst/>
          </a:prstGeom>
          <a:ln w="12700">
            <a:miter lim="400000"/>
          </a:ln>
        </p:spPr>
      </p:pic>
      <p:sp>
        <p:nvSpPr>
          <p:cNvPr id="8" name="Shape 8"/>
          <p:cNvSpPr/>
          <p:nvPr>
            <p:ph type="title"/>
          </p:nvPr>
        </p:nvSpPr>
        <p:spPr>
          <a:xfrm>
            <a:off x="330200" y="0"/>
            <a:ext cx="9245600" cy="1955800"/>
          </a:xfrm>
          <a:prstGeom prst="rect">
            <a:avLst/>
          </a:prstGeom>
          <a:ln>
            <a:round/>
          </a:ln>
          <a:extLst>
            <a:ext uri="{C572A759-6A51-4108-AA02-DFA0A04FC94B}">
              <ma14:wrappingTextBoxFlag xmlns:ma14="http://schemas.microsoft.com/office/mac/drawingml/2011/main" val="1"/>
            </a:ext>
          </a:extLst>
        </p:spPr>
        <p:txBody>
          <a:bodyPr lIns="38100" tIns="38100" rIns="38100" bIns="38100" anchor="b"/>
          <a:lstStyle/>
          <a:p>
            <a:pPr lvl="0">
              <a:defRPr b="0" sz="1800">
                <a:uFillTx/>
              </a:defRPr>
            </a:pPr>
            <a:r>
              <a:rPr b="1" sz="4400">
                <a:uFill>
                  <a:solidFill/>
                </a:uFill>
              </a:rPr>
              <a:t>Title Text</a:t>
            </a:r>
          </a:p>
        </p:txBody>
      </p:sp>
      <p:sp>
        <p:nvSpPr>
          <p:cNvPr id="9" name="Shape 9"/>
          <p:cNvSpPr/>
          <p:nvPr>
            <p:ph type="body" idx="1"/>
          </p:nvPr>
        </p:nvSpPr>
        <p:spPr>
          <a:xfrm>
            <a:off x="977900" y="2819400"/>
            <a:ext cx="11049000" cy="6934200"/>
          </a:xfrm>
          <a:prstGeom prst="rect">
            <a:avLst/>
          </a:prstGeom>
          <a:ln>
            <a:round/>
          </a:ln>
          <a:extLst>
            <a:ext uri="{C572A759-6A51-4108-AA02-DFA0A04FC94B}">
              <ma14:wrappingTextBoxFlag xmlns:ma14="http://schemas.microsoft.com/office/mac/drawingml/2011/main" val="1"/>
            </a:ext>
          </a:extLst>
        </p:spPr>
        <p:txBody>
          <a:bodyPr lIns="38100" tIns="38100" rIns="38100" bIns="38100"/>
          <a:lstStyle>
            <a:lvl2pPr marL="742950" indent="-285750">
              <a:spcBef>
                <a:spcPts val="600"/>
              </a:spcBef>
              <a:buFontTx/>
              <a:buChar char="»"/>
              <a:defRPr sz="2800"/>
            </a:lvl2pPr>
            <a:lvl3pPr marL="1143000" indent="-228600">
              <a:spcBef>
                <a:spcPts val="600"/>
              </a:spcBef>
              <a:buFontTx/>
              <a:buChar char="–"/>
              <a:defRPr sz="2400"/>
            </a:lvl3pPr>
            <a:lvl4pPr marL="1600200" indent="-228600">
              <a:spcBef>
                <a:spcPts val="400"/>
              </a:spcBef>
              <a:defRPr sz="1800"/>
            </a:lvl4pPr>
            <a:lvl5pPr marL="2057400" indent="-228600">
              <a:spcBef>
                <a:spcPts val="400"/>
              </a:spcBef>
              <a:buFontTx/>
              <a:buChar char="»"/>
              <a:defRPr sz="1800"/>
            </a:lvl5pPr>
          </a:lstStyle>
          <a:p>
            <a:pPr lvl="0">
              <a:defRPr sz="1800">
                <a:uFillTx/>
              </a:defRPr>
            </a:pPr>
            <a:r>
              <a:rPr sz="3400">
                <a:uFill>
                  <a:solidFill/>
                </a:uFill>
              </a:rPr>
              <a:t>Body Level One</a:t>
            </a:r>
            <a:endParaRPr sz="3400">
              <a:uFill>
                <a:solidFill/>
              </a:uFill>
            </a:endParaRPr>
          </a:p>
          <a:p>
            <a:pPr lvl="1">
              <a:defRPr sz="1800">
                <a:uFillTx/>
              </a:defRPr>
            </a:pPr>
            <a:r>
              <a:rPr sz="2800">
                <a:uFill>
                  <a:solidFill/>
                </a:uFill>
              </a:rPr>
              <a:t>Body Level Two</a:t>
            </a:r>
            <a:endParaRPr sz="2800">
              <a:uFill>
                <a:solidFill/>
              </a:uFill>
            </a:endParaRPr>
          </a:p>
          <a:p>
            <a:pPr lvl="2">
              <a:defRPr sz="1800">
                <a:uFillTx/>
              </a:defRPr>
            </a:pPr>
            <a:r>
              <a:rPr sz="2400">
                <a:uFill>
                  <a:solidFill/>
                </a:uFill>
              </a:rPr>
              <a:t>Body Level Three</a:t>
            </a:r>
            <a:endParaRPr sz="2400">
              <a:uFill>
                <a:solidFill/>
              </a:uFill>
            </a:endParaRPr>
          </a:p>
          <a:p>
            <a:pPr lvl="3">
              <a:defRPr>
                <a:uFillTx/>
              </a:defRPr>
            </a:pPr>
            <a:r>
              <a:rPr>
                <a:uFill>
                  <a:solidFill/>
                </a:uFill>
              </a:rPr>
              <a:t>Body Level Four</a:t>
            </a:r>
            <a:endParaRPr>
              <a:uFill>
                <a:solidFill/>
              </a:uFill>
            </a:endParaRPr>
          </a:p>
          <a:p>
            <a:pPr lvl="4">
              <a:defRPr>
                <a:uFillTx/>
              </a:defRPr>
            </a:pPr>
            <a:r>
              <a:rPr>
                <a:uFill>
                  <a:solidFill/>
                </a:uFill>
              </a:rPr>
              <a:t>Body Level Five</a:t>
            </a:r>
          </a:p>
        </p:txBody>
      </p:sp>
      <p:sp>
        <p:nvSpPr>
          <p:cNvPr id="10" name="Shape 10"/>
          <p:cNvSpPr/>
          <p:nvPr>
            <p:ph type="sldNum" sz="quarter" idx="2"/>
          </p:nvPr>
        </p:nvSpPr>
        <p:spPr>
          <a:xfrm>
            <a:off x="12629560" y="9358234"/>
            <a:ext cx="244290" cy="224031"/>
          </a:xfrm>
          <a:prstGeom prst="rect">
            <a:avLst/>
          </a:prstGeom>
          <a:ln>
            <a:round/>
          </a:ln>
        </p:spPr>
        <p:txBody>
          <a:bodyPr wrap="none" lIns="38100" tIns="38100" rIns="38100" bIns="38100" anchor="ctr">
            <a:spAutoFit/>
          </a:bodyPr>
          <a:lstStyle>
            <a:lvl1pPr algn="r">
              <a:buClrTx/>
              <a:defRPr sz="11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Lst>
  <p:transition spd="med" advClick="1"/>
  <p:txStyles>
    <p:titleStyle>
      <a:lvl1pPr defTabSz="1295400">
        <a:defRPr b="1" sz="4400">
          <a:uFill>
            <a:solidFill/>
          </a:uFill>
          <a:latin typeface="+mn-lt"/>
          <a:ea typeface="+mn-ea"/>
          <a:cs typeface="+mn-cs"/>
          <a:sym typeface="Arial"/>
        </a:defRPr>
      </a:lvl1pPr>
      <a:lvl2pPr indent="228600" defTabSz="1295400">
        <a:defRPr b="1" sz="4400">
          <a:uFill>
            <a:solidFill/>
          </a:uFill>
          <a:latin typeface="+mn-lt"/>
          <a:ea typeface="+mn-ea"/>
          <a:cs typeface="+mn-cs"/>
          <a:sym typeface="Arial"/>
        </a:defRPr>
      </a:lvl2pPr>
      <a:lvl3pPr indent="457200" defTabSz="1295400">
        <a:defRPr b="1" sz="4400">
          <a:uFill>
            <a:solidFill/>
          </a:uFill>
          <a:latin typeface="+mn-lt"/>
          <a:ea typeface="+mn-ea"/>
          <a:cs typeface="+mn-cs"/>
          <a:sym typeface="Arial"/>
        </a:defRPr>
      </a:lvl3pPr>
      <a:lvl4pPr indent="685800" defTabSz="1295400">
        <a:defRPr b="1" sz="4400">
          <a:uFill>
            <a:solidFill/>
          </a:uFill>
          <a:latin typeface="+mn-lt"/>
          <a:ea typeface="+mn-ea"/>
          <a:cs typeface="+mn-cs"/>
          <a:sym typeface="Arial"/>
        </a:defRPr>
      </a:lvl4pPr>
      <a:lvl5pPr indent="914400" defTabSz="1295400">
        <a:defRPr b="1" sz="4400">
          <a:uFill>
            <a:solidFill/>
          </a:uFill>
          <a:latin typeface="+mn-lt"/>
          <a:ea typeface="+mn-ea"/>
          <a:cs typeface="+mn-cs"/>
          <a:sym typeface="Arial"/>
        </a:defRPr>
      </a:lvl5pPr>
      <a:lvl6pPr indent="1143000" defTabSz="1295400">
        <a:defRPr b="1" sz="4400">
          <a:uFill>
            <a:solidFill/>
          </a:uFill>
          <a:latin typeface="+mn-lt"/>
          <a:ea typeface="+mn-ea"/>
          <a:cs typeface="+mn-cs"/>
          <a:sym typeface="Arial"/>
        </a:defRPr>
      </a:lvl6pPr>
      <a:lvl7pPr indent="1371600" defTabSz="1295400">
        <a:defRPr b="1" sz="4400">
          <a:uFill>
            <a:solidFill/>
          </a:uFill>
          <a:latin typeface="+mn-lt"/>
          <a:ea typeface="+mn-ea"/>
          <a:cs typeface="+mn-cs"/>
          <a:sym typeface="Arial"/>
        </a:defRPr>
      </a:lvl7pPr>
      <a:lvl8pPr indent="1600200" defTabSz="1295400">
        <a:defRPr b="1" sz="4400">
          <a:uFill>
            <a:solidFill/>
          </a:uFill>
          <a:latin typeface="+mn-lt"/>
          <a:ea typeface="+mn-ea"/>
          <a:cs typeface="+mn-cs"/>
          <a:sym typeface="Arial"/>
        </a:defRPr>
      </a:lvl8pPr>
      <a:lvl9pPr indent="1828800" defTabSz="1295400">
        <a:defRPr b="1" sz="4400">
          <a:uFill>
            <a:solidFill/>
          </a:uFill>
          <a:latin typeface="+mn-lt"/>
          <a:ea typeface="+mn-ea"/>
          <a:cs typeface="+mn-cs"/>
          <a:sym typeface="Arial"/>
        </a:defRPr>
      </a:lvl9pPr>
    </p:titleStyle>
    <p:bodyStyle>
      <a:lvl1pPr marL="342900" indent="-342900" defTabSz="1295400">
        <a:spcBef>
          <a:spcPts val="800"/>
        </a:spcBef>
        <a:buClr>
          <a:srgbClr val="000000"/>
        </a:buClr>
        <a:buSzPct val="50000"/>
        <a:buFont typeface="Monotype Sorts"/>
        <a:buChar char=""/>
        <a:defRPr sz="3400">
          <a:uFill>
            <a:solidFill/>
          </a:uFill>
          <a:latin typeface="+mn-lt"/>
          <a:ea typeface="+mn-ea"/>
          <a:cs typeface="+mn-cs"/>
          <a:sym typeface="Arial"/>
        </a:defRPr>
      </a:lvl1pPr>
      <a:lvl2pPr marL="804182" indent="-346982" defTabSz="1295400">
        <a:spcBef>
          <a:spcPts val="800"/>
        </a:spcBef>
        <a:buClr>
          <a:srgbClr val="000000"/>
        </a:buClr>
        <a:buSzPct val="100000"/>
        <a:buFont typeface="Monotype Sorts"/>
        <a:buChar char=""/>
        <a:defRPr sz="3400">
          <a:uFill>
            <a:solidFill/>
          </a:uFill>
          <a:latin typeface="+mn-lt"/>
          <a:ea typeface="+mn-ea"/>
          <a:cs typeface="+mn-cs"/>
          <a:sym typeface="Arial"/>
        </a:defRPr>
      </a:lvl2pPr>
      <a:lvl3pPr marL="1238250" indent="-323850" defTabSz="1295400">
        <a:spcBef>
          <a:spcPts val="800"/>
        </a:spcBef>
        <a:buClr>
          <a:srgbClr val="000000"/>
        </a:buClr>
        <a:buSzPct val="100000"/>
        <a:buFont typeface="Monotype Sorts"/>
        <a:buChar char=""/>
        <a:defRPr sz="3400">
          <a:uFill>
            <a:solidFill/>
          </a:uFill>
          <a:latin typeface="+mn-lt"/>
          <a:ea typeface="+mn-ea"/>
          <a:cs typeface="+mn-cs"/>
          <a:sym typeface="Arial"/>
        </a:defRPr>
      </a:lvl3pPr>
      <a:lvl4pPr marL="1803400" indent="-431800" defTabSz="1295400">
        <a:spcBef>
          <a:spcPts val="800"/>
        </a:spcBef>
        <a:buClr>
          <a:srgbClr val="000000"/>
        </a:buClr>
        <a:buSzPct val="65000"/>
        <a:buFont typeface="Monotype Sorts"/>
        <a:buChar char=""/>
        <a:defRPr sz="3400">
          <a:uFill>
            <a:solidFill/>
          </a:uFill>
          <a:latin typeface="+mn-lt"/>
          <a:ea typeface="+mn-ea"/>
          <a:cs typeface="+mn-cs"/>
          <a:sym typeface="Arial"/>
        </a:defRPr>
      </a:lvl4pPr>
      <a:lvl5pPr marL="2260600" indent="-431800" defTabSz="1295400">
        <a:spcBef>
          <a:spcPts val="800"/>
        </a:spcBef>
        <a:buClr>
          <a:srgbClr val="000000"/>
        </a:buClr>
        <a:buSzPct val="100000"/>
        <a:buFont typeface="Monotype Sorts"/>
        <a:buChar char=""/>
        <a:defRPr sz="3400">
          <a:uFill>
            <a:solidFill/>
          </a:uFill>
          <a:latin typeface="+mn-lt"/>
          <a:ea typeface="+mn-ea"/>
          <a:cs typeface="+mn-cs"/>
          <a:sym typeface="Arial"/>
        </a:defRPr>
      </a:lvl5pPr>
      <a:lvl6pPr marL="3530600" indent="-1079500" defTabSz="1295400">
        <a:spcBef>
          <a:spcPts val="800"/>
        </a:spcBef>
        <a:buClr>
          <a:srgbClr val="000000"/>
        </a:buClr>
        <a:buSzPct val="171000"/>
        <a:buFont typeface="Monotype Sorts"/>
        <a:buChar char=""/>
        <a:defRPr sz="3400">
          <a:uFill>
            <a:solidFill/>
          </a:uFill>
          <a:latin typeface="+mn-lt"/>
          <a:ea typeface="+mn-ea"/>
          <a:cs typeface="+mn-cs"/>
          <a:sym typeface="Arial"/>
        </a:defRPr>
      </a:lvl6pPr>
      <a:lvl7pPr marL="3886200" indent="-1079500" defTabSz="1295400">
        <a:spcBef>
          <a:spcPts val="800"/>
        </a:spcBef>
        <a:buClr>
          <a:srgbClr val="000000"/>
        </a:buClr>
        <a:buSzPct val="171000"/>
        <a:buFont typeface="Monotype Sorts"/>
        <a:buChar char=""/>
        <a:defRPr sz="3400">
          <a:uFill>
            <a:solidFill/>
          </a:uFill>
          <a:latin typeface="+mn-lt"/>
          <a:ea typeface="+mn-ea"/>
          <a:cs typeface="+mn-cs"/>
          <a:sym typeface="Arial"/>
        </a:defRPr>
      </a:lvl7pPr>
      <a:lvl8pPr marL="4241800" indent="-1079500" defTabSz="1295400">
        <a:spcBef>
          <a:spcPts val="800"/>
        </a:spcBef>
        <a:buClr>
          <a:srgbClr val="000000"/>
        </a:buClr>
        <a:buSzPct val="171000"/>
        <a:buFont typeface="Monotype Sorts"/>
        <a:buChar char=""/>
        <a:defRPr sz="3400">
          <a:uFill>
            <a:solidFill/>
          </a:uFill>
          <a:latin typeface="+mn-lt"/>
          <a:ea typeface="+mn-ea"/>
          <a:cs typeface="+mn-cs"/>
          <a:sym typeface="Arial"/>
        </a:defRPr>
      </a:lvl8pPr>
      <a:lvl9pPr marL="4597400" indent="-1079500" defTabSz="1295400">
        <a:spcBef>
          <a:spcPts val="800"/>
        </a:spcBef>
        <a:buClr>
          <a:srgbClr val="000000"/>
        </a:buClr>
        <a:buSzPct val="171000"/>
        <a:buFont typeface="Monotype Sorts"/>
        <a:buChar char=""/>
        <a:defRPr sz="3400">
          <a:uFill>
            <a:solidFill/>
          </a:uFill>
          <a:latin typeface="+mn-lt"/>
          <a:ea typeface="+mn-ea"/>
          <a:cs typeface="+mn-cs"/>
          <a:sym typeface="Arial"/>
        </a:defRPr>
      </a:lvl9pPr>
    </p:bodyStyle>
    <p:otherStyle>
      <a:lvl1pPr algn="r" defTabSz="1295400">
        <a:defRPr sz="1100">
          <a:solidFill>
            <a:schemeClr val="tx1"/>
          </a:solidFill>
          <a:uFill>
            <a:solidFill/>
          </a:uFill>
          <a:latin typeface="+mn-lt"/>
          <a:ea typeface="+mn-ea"/>
          <a:cs typeface="+mn-cs"/>
          <a:sym typeface="Arial"/>
        </a:defRPr>
      </a:lvl1pPr>
      <a:lvl2pPr algn="r" defTabSz="1295400">
        <a:defRPr sz="1100">
          <a:solidFill>
            <a:schemeClr val="tx1"/>
          </a:solidFill>
          <a:uFill>
            <a:solidFill/>
          </a:uFill>
          <a:latin typeface="+mn-lt"/>
          <a:ea typeface="+mn-ea"/>
          <a:cs typeface="+mn-cs"/>
          <a:sym typeface="Arial"/>
        </a:defRPr>
      </a:lvl2pPr>
      <a:lvl3pPr algn="r" defTabSz="1295400">
        <a:defRPr sz="1100">
          <a:solidFill>
            <a:schemeClr val="tx1"/>
          </a:solidFill>
          <a:uFill>
            <a:solidFill/>
          </a:uFill>
          <a:latin typeface="+mn-lt"/>
          <a:ea typeface="+mn-ea"/>
          <a:cs typeface="+mn-cs"/>
          <a:sym typeface="Arial"/>
        </a:defRPr>
      </a:lvl3pPr>
      <a:lvl4pPr algn="r" defTabSz="1295400">
        <a:defRPr sz="1100">
          <a:solidFill>
            <a:schemeClr val="tx1"/>
          </a:solidFill>
          <a:uFill>
            <a:solidFill/>
          </a:uFill>
          <a:latin typeface="+mn-lt"/>
          <a:ea typeface="+mn-ea"/>
          <a:cs typeface="+mn-cs"/>
          <a:sym typeface="Arial"/>
        </a:defRPr>
      </a:lvl4pPr>
      <a:lvl5pPr algn="r" defTabSz="1295400">
        <a:defRPr sz="1100">
          <a:solidFill>
            <a:schemeClr val="tx1"/>
          </a:solidFill>
          <a:uFill>
            <a:solidFill/>
          </a:uFill>
          <a:latin typeface="+mn-lt"/>
          <a:ea typeface="+mn-ea"/>
          <a:cs typeface="+mn-cs"/>
          <a:sym typeface="Arial"/>
        </a:defRPr>
      </a:lvl5pPr>
      <a:lvl6pPr algn="r" defTabSz="1295400">
        <a:defRPr sz="1100">
          <a:solidFill>
            <a:schemeClr val="tx1"/>
          </a:solidFill>
          <a:uFill>
            <a:solidFill/>
          </a:uFill>
          <a:latin typeface="+mn-lt"/>
          <a:ea typeface="+mn-ea"/>
          <a:cs typeface="+mn-cs"/>
          <a:sym typeface="Arial"/>
        </a:defRPr>
      </a:lvl6pPr>
      <a:lvl7pPr algn="r" defTabSz="1295400">
        <a:defRPr sz="1100">
          <a:solidFill>
            <a:schemeClr val="tx1"/>
          </a:solidFill>
          <a:uFill>
            <a:solidFill/>
          </a:uFill>
          <a:latin typeface="+mn-lt"/>
          <a:ea typeface="+mn-ea"/>
          <a:cs typeface="+mn-cs"/>
          <a:sym typeface="Arial"/>
        </a:defRPr>
      </a:lvl7pPr>
      <a:lvl8pPr algn="r" defTabSz="1295400">
        <a:defRPr sz="1100">
          <a:solidFill>
            <a:schemeClr val="tx1"/>
          </a:solidFill>
          <a:uFill>
            <a:solidFill/>
          </a:uFill>
          <a:latin typeface="+mn-lt"/>
          <a:ea typeface="+mn-ea"/>
          <a:cs typeface="+mn-cs"/>
          <a:sym typeface="Arial"/>
        </a:defRPr>
      </a:lvl8pPr>
      <a:lvl9pPr algn="r" defTabSz="1295400">
        <a:defRPr sz="1100">
          <a:solidFill>
            <a:schemeClr val="tx1"/>
          </a:solidFill>
          <a:uFill>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body" idx="1"/>
          </p:nvPr>
        </p:nvSpPr>
        <p:spPr>
          <a:prstGeom prst="rect">
            <a:avLst/>
          </a:prstGeom>
        </p:spPr>
        <p:txBody>
          <a:bodyPr/>
          <a:lstStyle/>
          <a:p>
            <a:pPr lvl="0">
              <a:defRPr sz="1800">
                <a:uFillTx/>
              </a:defRPr>
            </a:pPr>
            <a:r>
              <a:rPr sz="3400">
                <a:uFill>
                  <a:solidFill/>
                </a:uFill>
              </a:rPr>
              <a:t>Leading Growth Groups</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7" name="droppedImage.png"/>
          <p:cNvPicPr/>
          <p:nvPr/>
        </p:nvPicPr>
        <p:blipFill>
          <a:blip r:embed="rId3">
            <a:extLst/>
          </a:blip>
          <a:stretch>
            <a:fillRect/>
          </a:stretch>
        </p:blipFill>
        <p:spPr>
          <a:xfrm>
            <a:off x="10185400" y="2552700"/>
            <a:ext cx="2095500" cy="5898445"/>
          </a:xfrm>
          <a:prstGeom prst="rect">
            <a:avLst/>
          </a:prstGeom>
          <a:ln w="12700">
            <a:miter lim="400000"/>
          </a:ln>
        </p:spPr>
      </p:pic>
      <p:sp>
        <p:nvSpPr>
          <p:cNvPr id="98" name="Shape 98"/>
          <p:cNvSpPr/>
          <p:nvPr>
            <p:ph type="body" idx="1"/>
          </p:nvPr>
        </p:nvSpPr>
        <p:spPr>
          <a:xfrm>
            <a:off x="977900" y="2819400"/>
            <a:ext cx="9893300" cy="5359400"/>
          </a:xfrm>
          <a:prstGeom prst="rect">
            <a:avLst/>
          </a:prstGeom>
        </p:spPr>
        <p:txBody>
          <a:bodyPr/>
          <a:lstStyle/>
          <a:p>
            <a:pPr lvl="0" marL="457200" indent="-457200">
              <a:buClrTx/>
              <a:buSzPct val="100000"/>
              <a:buFontTx/>
              <a:buAutoNum type="arabicPeriod" startAt="1"/>
              <a:defRPr sz="1800">
                <a:uFillTx/>
              </a:defRPr>
            </a:pPr>
            <a:r>
              <a:rPr sz="3400">
                <a:uFill>
                  <a:solidFill/>
                </a:uFill>
              </a:rPr>
              <a:t>Atmosphere - leader establishes for the whole</a:t>
            </a:r>
            <a:endParaRPr sz="3400">
              <a:uFill>
                <a:solidFill/>
              </a:uFill>
            </a:endParaRPr>
          </a:p>
          <a:p>
            <a:pPr lvl="1" marL="920750" indent="-463550">
              <a:buClrTx/>
              <a:buAutoNum type="alphaLcParenR" startAt="1"/>
              <a:defRPr sz="1800">
                <a:uFillTx/>
              </a:defRPr>
            </a:pPr>
            <a:r>
              <a:rPr sz="2800">
                <a:uFill>
                  <a:solidFill/>
                </a:uFill>
              </a:rPr>
              <a:t>mental posture</a:t>
            </a:r>
            <a:endParaRPr sz="2800">
              <a:uFill>
                <a:solidFill/>
              </a:uFill>
            </a:endParaRPr>
          </a:p>
          <a:p>
            <a:pPr lvl="1" marL="920750" indent="-463550">
              <a:buClrTx/>
              <a:buAutoNum type="alphaLcParenR" startAt="1"/>
              <a:defRPr sz="1800">
                <a:uFillTx/>
              </a:defRPr>
            </a:pPr>
            <a:r>
              <a:rPr sz="2800">
                <a:uFill>
                  <a:solidFill/>
                </a:uFill>
              </a:rPr>
              <a:t>spiritual posture</a:t>
            </a:r>
            <a:endParaRPr sz="2800">
              <a:uFill>
                <a:solidFill/>
              </a:uFill>
            </a:endParaRPr>
          </a:p>
          <a:p>
            <a:pPr lvl="1" marL="920750" indent="-463550">
              <a:buClrTx/>
              <a:buAutoNum type="alphaLcParenR" startAt="1"/>
              <a:defRPr sz="1800">
                <a:uFillTx/>
              </a:defRPr>
            </a:pPr>
            <a:r>
              <a:rPr sz="2800">
                <a:uFill>
                  <a:solidFill/>
                </a:uFill>
              </a:rPr>
              <a:t>dress</a:t>
            </a:r>
            <a:endParaRPr sz="2800">
              <a:uFill>
                <a:solidFill/>
              </a:uFill>
            </a:endParaRPr>
          </a:p>
          <a:p>
            <a:pPr lvl="1" marL="920750" indent="-463550">
              <a:buClrTx/>
              <a:buAutoNum type="alphaLcParenR" startAt="1"/>
              <a:defRPr sz="1800">
                <a:uFillTx/>
              </a:defRPr>
            </a:pPr>
            <a:r>
              <a:rPr sz="2800">
                <a:uFill>
                  <a:solidFill/>
                </a:uFill>
              </a:rPr>
              <a:t>body language</a:t>
            </a:r>
            <a:endParaRPr sz="2800">
              <a:uFill>
                <a:solidFill/>
              </a:uFill>
            </a:endParaRPr>
          </a:p>
          <a:p>
            <a:pPr lvl="1" marL="920750" indent="-463550">
              <a:buClrTx/>
              <a:buAutoNum type="alphaLcParenR" startAt="1"/>
              <a:defRPr sz="1800">
                <a:uFillTx/>
              </a:defRPr>
            </a:pPr>
            <a:r>
              <a:rPr sz="2800">
                <a:uFill>
                  <a:solidFill/>
                </a:uFill>
              </a:rPr>
              <a:t>vocal inflections</a:t>
            </a:r>
            <a:endParaRPr sz="2800">
              <a:uFill>
                <a:solidFill/>
              </a:uFill>
            </a:endParaRPr>
          </a:p>
          <a:p>
            <a:pPr lvl="1" marL="920750" indent="-463550">
              <a:buClrTx/>
              <a:buAutoNum type="alphaLcParenR" startAt="1"/>
              <a:defRPr sz="1800">
                <a:uFillTx/>
              </a:defRPr>
            </a:pPr>
            <a:r>
              <a:rPr sz="2800">
                <a:uFill>
                  <a:solidFill/>
                </a:uFill>
              </a:rPr>
              <a:t>energy projection</a:t>
            </a:r>
            <a:endParaRPr sz="2800">
              <a:uFill>
                <a:solidFill/>
              </a:uFill>
            </a:endParaRPr>
          </a:p>
          <a:p>
            <a:pPr lvl="1" marL="920750" indent="-463550">
              <a:buClrTx/>
              <a:buAutoNum type="alphaLcParenR" startAt="1"/>
              <a:defRPr sz="1800">
                <a:uFillTx/>
              </a:defRPr>
            </a:pPr>
            <a:r>
              <a:rPr sz="2800">
                <a:uFill>
                  <a:solidFill/>
                </a:uFill>
              </a:rPr>
              <a:t>sense of direction</a:t>
            </a:r>
          </a:p>
        </p:txBody>
      </p:sp>
      <p:sp>
        <p:nvSpPr>
          <p:cNvPr id="99" name="Shape 99"/>
          <p:cNvSpPr/>
          <p:nvPr>
            <p:ph type="title"/>
          </p:nvPr>
        </p:nvSpPr>
        <p:spPr>
          <a:prstGeom prst="rect">
            <a:avLst/>
          </a:prstGeom>
        </p:spPr>
        <p:txBody>
          <a:bodyPr/>
          <a:lstStyle/>
          <a:p>
            <a:pPr lvl="0">
              <a:defRPr b="0" sz="1800">
                <a:uFillTx/>
              </a:defRPr>
            </a:pPr>
            <a:r>
              <a:rPr b="1" sz="4400">
                <a:uFill>
                  <a:solidFill/>
                </a:uFill>
              </a:rPr>
              <a:t>3 A’s of Group Leadership</a:t>
            </a:r>
          </a:p>
        </p:txBody>
      </p:sp>
      <p:sp>
        <p:nvSpPr>
          <p:cNvPr id="100" name="Shape 100"/>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9" grpId="1" fill="hold">
                                  <p:stCondLst>
                                    <p:cond delay="500"/>
                                  </p:stCondLst>
                                  <p:iterate type="el" backwards="0">
                                    <p:tmAbs val="0"/>
                                  </p:iterate>
                                  <p:childTnLst>
                                    <p:set>
                                      <p:cBhvr>
                                        <p:cTn id="6" fill="hold"/>
                                        <p:tgtEl>
                                          <p:spTgt spid="98">
                                            <p:bg/>
                                          </p:spTgt>
                                        </p:tgtEl>
                                        <p:attrNameLst>
                                          <p:attrName>style.visibility</p:attrName>
                                        </p:attrNameLst>
                                      </p:cBhvr>
                                      <p:to>
                                        <p:strVal val="visible"/>
                                      </p:to>
                                    </p:set>
                                    <p:animEffect filter="dissolve(left)" transition="in">
                                      <p:cBhvr>
                                        <p:cTn id="7" dur="1000"/>
                                        <p:tgtEl>
                                          <p:spTgt spid="98">
                                            <p:bg/>
                                          </p:spTgt>
                                        </p:tgtEl>
                                      </p:cBhvr>
                                    </p:animEffect>
                                  </p:childTnLst>
                                </p:cTn>
                              </p:par>
                              <p:par>
                                <p:cTn id="8" presetClass="entr" presetSubtype="2" presetID="9" grpId="1" fill="hold">
                                  <p:stCondLst>
                                    <p:cond delay="0"/>
                                  </p:stCondLst>
                                  <p:iterate type="el" backwards="0">
                                    <p:tmAbs val="0"/>
                                  </p:iterate>
                                  <p:childTnLst>
                                    <p:set>
                                      <p:cBhvr>
                                        <p:cTn id="9" fill="hold"/>
                                        <p:tgtEl>
                                          <p:spTgt spid="98">
                                            <p:txEl>
                                              <p:pRg st="0" end="0"/>
                                            </p:txEl>
                                          </p:spTgt>
                                        </p:tgtEl>
                                        <p:attrNameLst>
                                          <p:attrName>style.visibility</p:attrName>
                                        </p:attrNameLst>
                                      </p:cBhvr>
                                      <p:to>
                                        <p:strVal val="visible"/>
                                      </p:to>
                                    </p:set>
                                    <p:animEffect filter="dissolve(left)" transition="in">
                                      <p:cBhvr>
                                        <p:cTn id="10" dur="1000"/>
                                        <p:tgtEl>
                                          <p:spTgt spid="98">
                                            <p:txEl>
                                              <p:pRg st="0" end="0"/>
                                            </p:txEl>
                                          </p:spTgt>
                                        </p:tgtEl>
                                      </p:cBhvr>
                                    </p:animEffect>
                                  </p:childTnLst>
                                </p:cTn>
                              </p:par>
                            </p:childTnLst>
                          </p:cTn>
                        </p:par>
                        <p:par>
                          <p:cTn id="11" fill="hold">
                            <p:stCondLst>
                              <p:cond delay="1000"/>
                            </p:stCondLst>
                            <p:childTnLst>
                              <p:par>
                                <p:cTn id="12" nodeType="afterEffect" presetClass="entr" presetSubtype="0" presetID="10" grpId="2" fill="hold">
                                  <p:stCondLst>
                                    <p:cond delay="0"/>
                                  </p:stCondLst>
                                  <p:iterate type="el" backwards="0">
                                    <p:tmAbs val="0"/>
                                  </p:iterate>
                                  <p:childTnLst>
                                    <p:set>
                                      <p:cBhvr>
                                        <p:cTn id="13" fill="hold"/>
                                        <p:tgtEl>
                                          <p:spTgt spid="97"/>
                                        </p:tgtEl>
                                        <p:attrNameLst>
                                          <p:attrName>style.visibility</p:attrName>
                                        </p:attrNameLst>
                                      </p:cBhvr>
                                      <p:to>
                                        <p:strVal val="visible"/>
                                      </p:to>
                                    </p:set>
                                    <p:animEffect filter="fade" transition="in">
                                      <p:cBhvr>
                                        <p:cTn id="14" dur="1000"/>
                                        <p:tgtEl>
                                          <p:spTgt spid="97"/>
                                        </p:tgtEl>
                                      </p:cBhvr>
                                    </p:animEffect>
                                  </p:childTnLst>
                                </p:cTn>
                              </p:par>
                            </p:childTnLst>
                          </p:cTn>
                        </p:par>
                        <p:par>
                          <p:cTn id="15" fill="hold">
                            <p:stCondLst>
                              <p:cond delay="2000"/>
                            </p:stCondLst>
                            <p:childTnLst>
                              <p:par>
                                <p:cTn id="16" nodeType="afterEffect" presetClass="entr" presetSubtype="2" presetID="9" grpId="1" fill="hold">
                                  <p:stCondLst>
                                    <p:cond delay="0"/>
                                  </p:stCondLst>
                                  <p:iterate type="el" backwards="0">
                                    <p:tmAbs val="0"/>
                                  </p:iterate>
                                  <p:childTnLst>
                                    <p:set>
                                      <p:cBhvr>
                                        <p:cTn id="17" fill="hold"/>
                                        <p:tgtEl>
                                          <p:spTgt spid="98">
                                            <p:txEl>
                                              <p:pRg st="1" end="1"/>
                                            </p:txEl>
                                          </p:spTgt>
                                        </p:tgtEl>
                                        <p:attrNameLst>
                                          <p:attrName>style.visibility</p:attrName>
                                        </p:attrNameLst>
                                      </p:cBhvr>
                                      <p:to>
                                        <p:strVal val="visible"/>
                                      </p:to>
                                    </p:set>
                                    <p:animEffect filter="dissolve(left)" transition="in">
                                      <p:cBhvr>
                                        <p:cTn id="18" dur="1000"/>
                                        <p:tgtEl>
                                          <p:spTgt spid="9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2" presetID="9" grpId="1" fill="hold">
                                  <p:stCondLst>
                                    <p:cond delay="0"/>
                                  </p:stCondLst>
                                  <p:iterate type="el" backwards="0">
                                    <p:tmAbs val="0"/>
                                  </p:iterate>
                                  <p:childTnLst>
                                    <p:set>
                                      <p:cBhvr>
                                        <p:cTn id="22" fill="hold"/>
                                        <p:tgtEl>
                                          <p:spTgt spid="98">
                                            <p:txEl>
                                              <p:pRg st="2" end="2"/>
                                            </p:txEl>
                                          </p:spTgt>
                                        </p:tgtEl>
                                        <p:attrNameLst>
                                          <p:attrName>style.visibility</p:attrName>
                                        </p:attrNameLst>
                                      </p:cBhvr>
                                      <p:to>
                                        <p:strVal val="visible"/>
                                      </p:to>
                                    </p:set>
                                    <p:animEffect filter="dissolve(left)" transition="in">
                                      <p:cBhvr>
                                        <p:cTn id="23" dur="1000"/>
                                        <p:tgtEl>
                                          <p:spTgt spid="9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2" presetID="9" grpId="1" fill="hold">
                                  <p:stCondLst>
                                    <p:cond delay="0"/>
                                  </p:stCondLst>
                                  <p:iterate type="el" backwards="0">
                                    <p:tmAbs val="0"/>
                                  </p:iterate>
                                  <p:childTnLst>
                                    <p:set>
                                      <p:cBhvr>
                                        <p:cTn id="27" fill="hold"/>
                                        <p:tgtEl>
                                          <p:spTgt spid="98">
                                            <p:txEl>
                                              <p:pRg st="3" end="3"/>
                                            </p:txEl>
                                          </p:spTgt>
                                        </p:tgtEl>
                                        <p:attrNameLst>
                                          <p:attrName>style.visibility</p:attrName>
                                        </p:attrNameLst>
                                      </p:cBhvr>
                                      <p:to>
                                        <p:strVal val="visible"/>
                                      </p:to>
                                    </p:set>
                                    <p:animEffect filter="dissolve(left)" transition="in">
                                      <p:cBhvr>
                                        <p:cTn id="28" dur="1000"/>
                                        <p:tgtEl>
                                          <p:spTgt spid="9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2" presetID="9" grpId="1" fill="hold">
                                  <p:stCondLst>
                                    <p:cond delay="0"/>
                                  </p:stCondLst>
                                  <p:iterate type="el" backwards="0">
                                    <p:tmAbs val="0"/>
                                  </p:iterate>
                                  <p:childTnLst>
                                    <p:set>
                                      <p:cBhvr>
                                        <p:cTn id="32" fill="hold"/>
                                        <p:tgtEl>
                                          <p:spTgt spid="98">
                                            <p:txEl>
                                              <p:pRg st="4" end="4"/>
                                            </p:txEl>
                                          </p:spTgt>
                                        </p:tgtEl>
                                        <p:attrNameLst>
                                          <p:attrName>style.visibility</p:attrName>
                                        </p:attrNameLst>
                                      </p:cBhvr>
                                      <p:to>
                                        <p:strVal val="visible"/>
                                      </p:to>
                                    </p:set>
                                    <p:animEffect filter="dissolve(left)" transition="in">
                                      <p:cBhvr>
                                        <p:cTn id="33" dur="1000"/>
                                        <p:tgtEl>
                                          <p:spTgt spid="9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2" presetID="9" grpId="1" fill="hold">
                                  <p:stCondLst>
                                    <p:cond delay="0"/>
                                  </p:stCondLst>
                                  <p:iterate type="el" backwards="0">
                                    <p:tmAbs val="0"/>
                                  </p:iterate>
                                  <p:childTnLst>
                                    <p:set>
                                      <p:cBhvr>
                                        <p:cTn id="37" fill="hold"/>
                                        <p:tgtEl>
                                          <p:spTgt spid="98">
                                            <p:txEl>
                                              <p:pRg st="5" end="5"/>
                                            </p:txEl>
                                          </p:spTgt>
                                        </p:tgtEl>
                                        <p:attrNameLst>
                                          <p:attrName>style.visibility</p:attrName>
                                        </p:attrNameLst>
                                      </p:cBhvr>
                                      <p:to>
                                        <p:strVal val="visible"/>
                                      </p:to>
                                    </p:set>
                                    <p:animEffect filter="dissolve(left)" transition="in">
                                      <p:cBhvr>
                                        <p:cTn id="38" dur="1000"/>
                                        <p:tgtEl>
                                          <p:spTgt spid="9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9" grpId="1" fill="hold">
                                  <p:stCondLst>
                                    <p:cond delay="0"/>
                                  </p:stCondLst>
                                  <p:iterate type="el" backwards="0">
                                    <p:tmAbs val="0"/>
                                  </p:iterate>
                                  <p:childTnLst>
                                    <p:set>
                                      <p:cBhvr>
                                        <p:cTn id="42" fill="hold"/>
                                        <p:tgtEl>
                                          <p:spTgt spid="98">
                                            <p:txEl>
                                              <p:pRg st="6" end="6"/>
                                            </p:txEl>
                                          </p:spTgt>
                                        </p:tgtEl>
                                        <p:attrNameLst>
                                          <p:attrName>style.visibility</p:attrName>
                                        </p:attrNameLst>
                                      </p:cBhvr>
                                      <p:to>
                                        <p:strVal val="visible"/>
                                      </p:to>
                                    </p:set>
                                    <p:animEffect filter="dissolve(left)" transition="in">
                                      <p:cBhvr>
                                        <p:cTn id="43" dur="1000"/>
                                        <p:tgtEl>
                                          <p:spTgt spid="98">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2" presetID="9" grpId="1" fill="hold">
                                  <p:stCondLst>
                                    <p:cond delay="0"/>
                                  </p:stCondLst>
                                  <p:iterate type="el" backwards="0">
                                    <p:tmAbs val="0"/>
                                  </p:iterate>
                                  <p:childTnLst>
                                    <p:set>
                                      <p:cBhvr>
                                        <p:cTn id="47" fill="hold"/>
                                        <p:tgtEl>
                                          <p:spTgt spid="98">
                                            <p:txEl>
                                              <p:pRg st="7" end="7"/>
                                            </p:txEl>
                                          </p:spTgt>
                                        </p:tgtEl>
                                        <p:attrNameLst>
                                          <p:attrName>style.visibility</p:attrName>
                                        </p:attrNameLst>
                                      </p:cBhvr>
                                      <p:to>
                                        <p:strVal val="visible"/>
                                      </p:to>
                                    </p:set>
                                    <p:animEffect filter="dissolve(left)" transition="in">
                                      <p:cBhvr>
                                        <p:cTn id="48" dur="1000"/>
                                        <p:tgtEl>
                                          <p:spTgt spid="98">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8" grpId="1"/>
      <p:bldP build="whole" bldLvl="1" animBg="1" rev="0" advAuto="0" spid="97"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4" name="droppedImage.png"/>
          <p:cNvPicPr/>
          <p:nvPr/>
        </p:nvPicPr>
        <p:blipFill>
          <a:blip r:embed="rId3">
            <a:extLst/>
          </a:blip>
          <a:stretch>
            <a:fillRect/>
          </a:stretch>
        </p:blipFill>
        <p:spPr>
          <a:xfrm>
            <a:off x="10299700" y="2082800"/>
            <a:ext cx="2336800" cy="3510215"/>
          </a:xfrm>
          <a:prstGeom prst="rect">
            <a:avLst/>
          </a:prstGeom>
          <a:ln w="12700">
            <a:miter lim="400000"/>
          </a:ln>
        </p:spPr>
      </p:pic>
      <p:sp>
        <p:nvSpPr>
          <p:cNvPr id="105" name="Shape 105"/>
          <p:cNvSpPr/>
          <p:nvPr>
            <p:ph type="body" idx="1"/>
          </p:nvPr>
        </p:nvSpPr>
        <p:spPr>
          <a:xfrm>
            <a:off x="977900" y="2819400"/>
            <a:ext cx="11430000" cy="6934200"/>
          </a:xfrm>
          <a:prstGeom prst="rect">
            <a:avLst/>
          </a:prstGeom>
        </p:spPr>
        <p:txBody>
          <a:bodyPr/>
          <a:lstStyle/>
          <a:p>
            <a:pPr lvl="0" marL="457200" indent="-457200">
              <a:buClrTx/>
              <a:buSzPct val="100000"/>
              <a:buFontTx/>
              <a:buAutoNum type="arabicPeriod" startAt="2"/>
              <a:defRPr sz="1800">
                <a:uFillTx/>
              </a:defRPr>
            </a:pPr>
            <a:r>
              <a:rPr sz="3400">
                <a:uFill>
                  <a:solidFill/>
                </a:uFill>
              </a:rPr>
              <a:t>Attitude - 10 important factors</a:t>
            </a:r>
            <a:endParaRPr sz="3400">
              <a:uFill>
                <a:solidFill/>
              </a:uFill>
            </a:endParaRPr>
          </a:p>
          <a:p>
            <a:pPr lvl="1" marL="958850" indent="-501650">
              <a:buClrTx/>
              <a:buAutoNum type="arabicPeriod" startAt="1"/>
              <a:defRPr sz="1800">
                <a:uFillTx/>
              </a:defRPr>
            </a:pPr>
            <a:r>
              <a:rPr sz="2800">
                <a:uFill>
                  <a:solidFill/>
                </a:uFill>
              </a:rPr>
              <a:t>Establish importance of each member</a:t>
            </a:r>
            <a:endParaRPr sz="2800">
              <a:uFill>
                <a:solidFill/>
              </a:uFill>
            </a:endParaRPr>
          </a:p>
          <a:p>
            <a:pPr lvl="1" marL="958850" indent="-501650">
              <a:buClrTx/>
              <a:buAutoNum type="arabicPeriod" startAt="1"/>
              <a:defRPr sz="1800">
                <a:uFillTx/>
              </a:defRPr>
            </a:pPr>
            <a:r>
              <a:rPr sz="2800">
                <a:uFill>
                  <a:solidFill/>
                </a:uFill>
              </a:rPr>
              <a:t>Do not reflect attitudes of superiority</a:t>
            </a:r>
            <a:endParaRPr sz="2800">
              <a:uFill>
                <a:solidFill/>
              </a:uFill>
            </a:endParaRPr>
          </a:p>
          <a:p>
            <a:pPr lvl="1" marL="958850" indent="-501650">
              <a:buClrTx/>
              <a:buAutoNum type="arabicPeriod" startAt="1"/>
              <a:defRPr sz="1800">
                <a:uFillTx/>
              </a:defRPr>
            </a:pPr>
            <a:r>
              <a:rPr sz="2800">
                <a:uFill>
                  <a:solidFill/>
                </a:uFill>
              </a:rPr>
              <a:t>Maintain eye contact as each member shares</a:t>
            </a:r>
            <a:endParaRPr sz="2800">
              <a:uFill>
                <a:solidFill/>
              </a:uFill>
            </a:endParaRPr>
          </a:p>
          <a:p>
            <a:pPr lvl="1" marL="958850" indent="-501650">
              <a:buClrTx/>
              <a:buAutoNum type="arabicPeriod" startAt="1"/>
              <a:defRPr sz="1800">
                <a:uFillTx/>
              </a:defRPr>
            </a:pPr>
            <a:r>
              <a:rPr sz="2800">
                <a:uFill>
                  <a:solidFill/>
                </a:uFill>
              </a:rPr>
              <a:t>Use plural pronouns (i.e. we, our, etc.)</a:t>
            </a:r>
            <a:endParaRPr sz="2800">
              <a:uFill>
                <a:solidFill/>
              </a:uFill>
            </a:endParaRPr>
          </a:p>
          <a:p>
            <a:pPr lvl="1" marL="958850" indent="-501650">
              <a:buClrTx/>
              <a:buAutoNum type="arabicPeriod" startAt="1"/>
              <a:defRPr sz="1800">
                <a:uFillTx/>
              </a:defRPr>
            </a:pPr>
            <a:r>
              <a:rPr sz="2800">
                <a:uFill>
                  <a:solidFill/>
                </a:uFill>
              </a:rPr>
              <a:t>Ask questions that indicate your need and desires for their help and input</a:t>
            </a:r>
            <a:endParaRPr sz="2800">
              <a:uFill>
                <a:solidFill/>
              </a:uFill>
            </a:endParaRPr>
          </a:p>
          <a:p>
            <a:pPr lvl="1" marL="958850" indent="-501650">
              <a:buClrTx/>
              <a:buAutoNum type="arabicPeriod" startAt="1"/>
              <a:defRPr sz="1800">
                <a:uFillTx/>
              </a:defRPr>
            </a:pPr>
            <a:r>
              <a:rPr sz="2800">
                <a:uFill>
                  <a:solidFill/>
                </a:uFill>
              </a:rPr>
              <a:t>Allow freedom of expression</a:t>
            </a:r>
            <a:endParaRPr sz="2800">
              <a:uFill>
                <a:solidFill/>
              </a:uFill>
            </a:endParaRPr>
          </a:p>
          <a:p>
            <a:pPr lvl="1" marL="958850" indent="-501650">
              <a:buClrTx/>
              <a:buAutoNum type="arabicPeriod" startAt="1"/>
              <a:defRPr sz="1800">
                <a:uFillTx/>
              </a:defRPr>
            </a:pPr>
            <a:r>
              <a:rPr sz="2800">
                <a:uFill>
                  <a:solidFill/>
                </a:uFill>
              </a:rPr>
              <a:t>Don’t be afraid to admit mistakes in the presence of the group</a:t>
            </a:r>
            <a:endParaRPr sz="2800">
              <a:uFill>
                <a:solidFill/>
              </a:uFill>
            </a:endParaRPr>
          </a:p>
          <a:p>
            <a:pPr lvl="1" marL="958850" indent="-501650">
              <a:buClrTx/>
              <a:buAutoNum type="arabicPeriod" startAt="1"/>
              <a:defRPr sz="1800">
                <a:uFillTx/>
              </a:defRPr>
            </a:pPr>
            <a:r>
              <a:rPr sz="2800">
                <a:uFill>
                  <a:solidFill/>
                </a:uFill>
              </a:rPr>
              <a:t>Never blame the group, accept the blame yourself</a:t>
            </a:r>
            <a:endParaRPr sz="2800">
              <a:uFill>
                <a:solidFill/>
              </a:uFill>
            </a:endParaRPr>
          </a:p>
          <a:p>
            <a:pPr lvl="1" marL="958850" indent="-501650">
              <a:buClrTx/>
              <a:buAutoNum type="arabicPeriod" startAt="1"/>
              <a:defRPr sz="1800">
                <a:uFillTx/>
              </a:defRPr>
            </a:pPr>
            <a:r>
              <a:rPr sz="2800">
                <a:uFill>
                  <a:solidFill/>
                </a:uFill>
              </a:rPr>
              <a:t>Call people by their first name</a:t>
            </a:r>
            <a:endParaRPr sz="2800">
              <a:uFill>
                <a:solidFill/>
              </a:uFill>
            </a:endParaRPr>
          </a:p>
          <a:p>
            <a:pPr lvl="1" marL="958850" indent="-501650">
              <a:buClrTx/>
              <a:buAutoNum type="arabicPeriod" startAt="1"/>
              <a:defRPr sz="1800">
                <a:uFillTx/>
              </a:defRPr>
            </a:pPr>
            <a:r>
              <a:rPr sz="2800">
                <a:uFill>
                  <a:solidFill/>
                </a:uFill>
              </a:rPr>
              <a:t>Begin and end with prayer</a:t>
            </a:r>
          </a:p>
        </p:txBody>
      </p:sp>
      <p:sp>
        <p:nvSpPr>
          <p:cNvPr id="106" name="Shape 106"/>
          <p:cNvSpPr/>
          <p:nvPr>
            <p:ph type="title"/>
          </p:nvPr>
        </p:nvSpPr>
        <p:spPr>
          <a:prstGeom prst="rect">
            <a:avLst/>
          </a:prstGeom>
        </p:spPr>
        <p:txBody>
          <a:bodyPr/>
          <a:lstStyle/>
          <a:p>
            <a:pPr lvl="0">
              <a:defRPr b="0" sz="1800">
                <a:uFillTx/>
              </a:defRPr>
            </a:pPr>
            <a:r>
              <a:rPr b="1" sz="4400">
                <a:uFill>
                  <a:solidFill/>
                </a:uFill>
              </a:rPr>
              <a:t>3 A’s of Group Leadership </a:t>
            </a:r>
            <a:r>
              <a:rPr b="1" sz="3400">
                <a:uFill>
                  <a:solidFill/>
                </a:uFill>
              </a:rPr>
              <a:t>(cont.)</a:t>
            </a:r>
          </a:p>
        </p:txBody>
      </p:sp>
      <p:sp>
        <p:nvSpPr>
          <p:cNvPr id="107" name="Shape 107"/>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9" grpId="1" fill="hold">
                                  <p:stCondLst>
                                    <p:cond delay="500"/>
                                  </p:stCondLst>
                                  <p:iterate type="el" backwards="0">
                                    <p:tmAbs val="0"/>
                                  </p:iterate>
                                  <p:childTnLst>
                                    <p:set>
                                      <p:cBhvr>
                                        <p:cTn id="6" fill="hold"/>
                                        <p:tgtEl>
                                          <p:spTgt spid="105">
                                            <p:bg/>
                                          </p:spTgt>
                                        </p:tgtEl>
                                        <p:attrNameLst>
                                          <p:attrName>style.visibility</p:attrName>
                                        </p:attrNameLst>
                                      </p:cBhvr>
                                      <p:to>
                                        <p:strVal val="visible"/>
                                      </p:to>
                                    </p:set>
                                    <p:animEffect filter="dissolve(left)" transition="in">
                                      <p:cBhvr>
                                        <p:cTn id="7" dur="1000"/>
                                        <p:tgtEl>
                                          <p:spTgt spid="105">
                                            <p:bg/>
                                          </p:spTgt>
                                        </p:tgtEl>
                                      </p:cBhvr>
                                    </p:animEffect>
                                  </p:childTnLst>
                                </p:cTn>
                              </p:par>
                              <p:par>
                                <p:cTn id="8" presetClass="entr" presetSubtype="2" presetID="9" grpId="1" fill="hold">
                                  <p:stCondLst>
                                    <p:cond delay="0"/>
                                  </p:stCondLst>
                                  <p:iterate type="el" backwards="0">
                                    <p:tmAbs val="0"/>
                                  </p:iterate>
                                  <p:childTnLst>
                                    <p:set>
                                      <p:cBhvr>
                                        <p:cTn id="9" fill="hold"/>
                                        <p:tgtEl>
                                          <p:spTgt spid="105">
                                            <p:txEl>
                                              <p:pRg st="0" end="0"/>
                                            </p:txEl>
                                          </p:spTgt>
                                        </p:tgtEl>
                                        <p:attrNameLst>
                                          <p:attrName>style.visibility</p:attrName>
                                        </p:attrNameLst>
                                      </p:cBhvr>
                                      <p:to>
                                        <p:strVal val="visible"/>
                                      </p:to>
                                    </p:set>
                                    <p:animEffect filter="dissolve(left)" transition="in">
                                      <p:cBhvr>
                                        <p:cTn id="10" dur="1000"/>
                                        <p:tgtEl>
                                          <p:spTgt spid="105">
                                            <p:txEl>
                                              <p:pRg st="0" end="0"/>
                                            </p:txEl>
                                          </p:spTgt>
                                        </p:tgtEl>
                                      </p:cBhvr>
                                    </p:animEffect>
                                  </p:childTnLst>
                                </p:cTn>
                              </p:par>
                            </p:childTnLst>
                          </p:cTn>
                        </p:par>
                        <p:par>
                          <p:cTn id="11" fill="hold">
                            <p:stCondLst>
                              <p:cond delay="1000"/>
                            </p:stCondLst>
                            <p:childTnLst>
                              <p:par>
                                <p:cTn id="12" nodeType="afterEffect" presetClass="entr" presetSubtype="32" presetID="4" grpId="2" fill="hold">
                                  <p:stCondLst>
                                    <p:cond delay="0"/>
                                  </p:stCondLst>
                                  <p:iterate type="el" backwards="0">
                                    <p:tmAbs val="0"/>
                                  </p:iterate>
                                  <p:childTnLst>
                                    <p:set>
                                      <p:cBhvr>
                                        <p:cTn id="13" fill="hold"/>
                                        <p:tgtEl>
                                          <p:spTgt spid="104"/>
                                        </p:tgtEl>
                                        <p:attrNameLst>
                                          <p:attrName>style.visibility</p:attrName>
                                        </p:attrNameLst>
                                      </p:cBhvr>
                                      <p:to>
                                        <p:strVal val="visible"/>
                                      </p:to>
                                    </p:set>
                                    <p:animEffect filter="box(out)" transition="in">
                                      <p:cBhvr>
                                        <p:cTn id="14" dur="1000"/>
                                        <p:tgtEl>
                                          <p:spTgt spid="104"/>
                                        </p:tgtEl>
                                      </p:cBhvr>
                                    </p:animEffect>
                                  </p:childTnLst>
                                </p:cTn>
                              </p:par>
                            </p:childTnLst>
                          </p:cTn>
                        </p:par>
                        <p:par>
                          <p:cTn id="15" fill="hold">
                            <p:stCondLst>
                              <p:cond delay="2000"/>
                            </p:stCondLst>
                            <p:childTnLst>
                              <p:par>
                                <p:cTn id="16" nodeType="afterEffect" presetClass="entr" presetSubtype="2" presetID="9" grpId="1" fill="hold">
                                  <p:stCondLst>
                                    <p:cond delay="0"/>
                                  </p:stCondLst>
                                  <p:iterate type="el" backwards="0">
                                    <p:tmAbs val="0"/>
                                  </p:iterate>
                                  <p:childTnLst>
                                    <p:set>
                                      <p:cBhvr>
                                        <p:cTn id="17" fill="hold"/>
                                        <p:tgtEl>
                                          <p:spTgt spid="105">
                                            <p:txEl>
                                              <p:pRg st="1" end="1"/>
                                            </p:txEl>
                                          </p:spTgt>
                                        </p:tgtEl>
                                        <p:attrNameLst>
                                          <p:attrName>style.visibility</p:attrName>
                                        </p:attrNameLst>
                                      </p:cBhvr>
                                      <p:to>
                                        <p:strVal val="visible"/>
                                      </p:to>
                                    </p:set>
                                    <p:animEffect filter="dissolve(left)" transition="in">
                                      <p:cBhvr>
                                        <p:cTn id="18" dur="1000"/>
                                        <p:tgtEl>
                                          <p:spTgt spid="10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2" presetID="9" grpId="1" fill="hold">
                                  <p:stCondLst>
                                    <p:cond delay="0"/>
                                  </p:stCondLst>
                                  <p:iterate type="el" backwards="0">
                                    <p:tmAbs val="0"/>
                                  </p:iterate>
                                  <p:childTnLst>
                                    <p:set>
                                      <p:cBhvr>
                                        <p:cTn id="22" fill="hold"/>
                                        <p:tgtEl>
                                          <p:spTgt spid="105">
                                            <p:txEl>
                                              <p:pRg st="2" end="2"/>
                                            </p:txEl>
                                          </p:spTgt>
                                        </p:tgtEl>
                                        <p:attrNameLst>
                                          <p:attrName>style.visibility</p:attrName>
                                        </p:attrNameLst>
                                      </p:cBhvr>
                                      <p:to>
                                        <p:strVal val="visible"/>
                                      </p:to>
                                    </p:set>
                                    <p:animEffect filter="dissolve(left)" transition="in">
                                      <p:cBhvr>
                                        <p:cTn id="23" dur="1000"/>
                                        <p:tgtEl>
                                          <p:spTgt spid="10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2" presetID="9" grpId="1" fill="hold">
                                  <p:stCondLst>
                                    <p:cond delay="0"/>
                                  </p:stCondLst>
                                  <p:iterate type="el" backwards="0">
                                    <p:tmAbs val="0"/>
                                  </p:iterate>
                                  <p:childTnLst>
                                    <p:set>
                                      <p:cBhvr>
                                        <p:cTn id="27" fill="hold"/>
                                        <p:tgtEl>
                                          <p:spTgt spid="105">
                                            <p:txEl>
                                              <p:pRg st="3" end="3"/>
                                            </p:txEl>
                                          </p:spTgt>
                                        </p:tgtEl>
                                        <p:attrNameLst>
                                          <p:attrName>style.visibility</p:attrName>
                                        </p:attrNameLst>
                                      </p:cBhvr>
                                      <p:to>
                                        <p:strVal val="visible"/>
                                      </p:to>
                                    </p:set>
                                    <p:animEffect filter="dissolve(left)" transition="in">
                                      <p:cBhvr>
                                        <p:cTn id="28" dur="1000"/>
                                        <p:tgtEl>
                                          <p:spTgt spid="10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2" presetID="9" grpId="1" fill="hold">
                                  <p:stCondLst>
                                    <p:cond delay="0"/>
                                  </p:stCondLst>
                                  <p:iterate type="el" backwards="0">
                                    <p:tmAbs val="0"/>
                                  </p:iterate>
                                  <p:childTnLst>
                                    <p:set>
                                      <p:cBhvr>
                                        <p:cTn id="32" fill="hold"/>
                                        <p:tgtEl>
                                          <p:spTgt spid="105">
                                            <p:txEl>
                                              <p:pRg st="4" end="4"/>
                                            </p:txEl>
                                          </p:spTgt>
                                        </p:tgtEl>
                                        <p:attrNameLst>
                                          <p:attrName>style.visibility</p:attrName>
                                        </p:attrNameLst>
                                      </p:cBhvr>
                                      <p:to>
                                        <p:strVal val="visible"/>
                                      </p:to>
                                    </p:set>
                                    <p:animEffect filter="dissolve(left)" transition="in">
                                      <p:cBhvr>
                                        <p:cTn id="33" dur="1000"/>
                                        <p:tgtEl>
                                          <p:spTgt spid="10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2" presetID="9" grpId="1" fill="hold">
                                  <p:stCondLst>
                                    <p:cond delay="0"/>
                                  </p:stCondLst>
                                  <p:iterate type="el" backwards="0">
                                    <p:tmAbs val="0"/>
                                  </p:iterate>
                                  <p:childTnLst>
                                    <p:set>
                                      <p:cBhvr>
                                        <p:cTn id="37" fill="hold"/>
                                        <p:tgtEl>
                                          <p:spTgt spid="105">
                                            <p:txEl>
                                              <p:pRg st="5" end="5"/>
                                            </p:txEl>
                                          </p:spTgt>
                                        </p:tgtEl>
                                        <p:attrNameLst>
                                          <p:attrName>style.visibility</p:attrName>
                                        </p:attrNameLst>
                                      </p:cBhvr>
                                      <p:to>
                                        <p:strVal val="visible"/>
                                      </p:to>
                                    </p:set>
                                    <p:animEffect filter="dissolve(left)" transition="in">
                                      <p:cBhvr>
                                        <p:cTn id="38" dur="1000"/>
                                        <p:tgtEl>
                                          <p:spTgt spid="10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9" grpId="1" fill="hold">
                                  <p:stCondLst>
                                    <p:cond delay="0"/>
                                  </p:stCondLst>
                                  <p:iterate type="el" backwards="0">
                                    <p:tmAbs val="0"/>
                                  </p:iterate>
                                  <p:childTnLst>
                                    <p:set>
                                      <p:cBhvr>
                                        <p:cTn id="42" fill="hold"/>
                                        <p:tgtEl>
                                          <p:spTgt spid="105">
                                            <p:txEl>
                                              <p:pRg st="6" end="6"/>
                                            </p:txEl>
                                          </p:spTgt>
                                        </p:tgtEl>
                                        <p:attrNameLst>
                                          <p:attrName>style.visibility</p:attrName>
                                        </p:attrNameLst>
                                      </p:cBhvr>
                                      <p:to>
                                        <p:strVal val="visible"/>
                                      </p:to>
                                    </p:set>
                                    <p:animEffect filter="dissolve(left)" transition="in">
                                      <p:cBhvr>
                                        <p:cTn id="43" dur="1000"/>
                                        <p:tgtEl>
                                          <p:spTgt spid="10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2" presetID="9" grpId="1" fill="hold">
                                  <p:stCondLst>
                                    <p:cond delay="0"/>
                                  </p:stCondLst>
                                  <p:iterate type="el" backwards="0">
                                    <p:tmAbs val="0"/>
                                  </p:iterate>
                                  <p:childTnLst>
                                    <p:set>
                                      <p:cBhvr>
                                        <p:cTn id="47" fill="hold"/>
                                        <p:tgtEl>
                                          <p:spTgt spid="105">
                                            <p:txEl>
                                              <p:pRg st="7" end="7"/>
                                            </p:txEl>
                                          </p:spTgt>
                                        </p:tgtEl>
                                        <p:attrNameLst>
                                          <p:attrName>style.visibility</p:attrName>
                                        </p:attrNameLst>
                                      </p:cBhvr>
                                      <p:to>
                                        <p:strVal val="visible"/>
                                      </p:to>
                                    </p:set>
                                    <p:animEffect filter="dissolve(left)" transition="in">
                                      <p:cBhvr>
                                        <p:cTn id="48" dur="1000"/>
                                        <p:tgtEl>
                                          <p:spTgt spid="105">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2" presetID="9" grpId="1" fill="hold">
                                  <p:stCondLst>
                                    <p:cond delay="0"/>
                                  </p:stCondLst>
                                  <p:iterate type="el" backwards="0">
                                    <p:tmAbs val="0"/>
                                  </p:iterate>
                                  <p:childTnLst>
                                    <p:set>
                                      <p:cBhvr>
                                        <p:cTn id="52" fill="hold"/>
                                        <p:tgtEl>
                                          <p:spTgt spid="105">
                                            <p:txEl>
                                              <p:pRg st="8" end="8"/>
                                            </p:txEl>
                                          </p:spTgt>
                                        </p:tgtEl>
                                        <p:attrNameLst>
                                          <p:attrName>style.visibility</p:attrName>
                                        </p:attrNameLst>
                                      </p:cBhvr>
                                      <p:to>
                                        <p:strVal val="visible"/>
                                      </p:to>
                                    </p:set>
                                    <p:animEffect filter="dissolve(left)" transition="in">
                                      <p:cBhvr>
                                        <p:cTn id="53" dur="1000"/>
                                        <p:tgtEl>
                                          <p:spTgt spid="105">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nodeType="clickEffect" presetClass="entr" presetSubtype="2" presetID="9" grpId="1" fill="hold">
                                  <p:stCondLst>
                                    <p:cond delay="0"/>
                                  </p:stCondLst>
                                  <p:iterate type="el" backwards="0">
                                    <p:tmAbs val="0"/>
                                  </p:iterate>
                                  <p:childTnLst>
                                    <p:set>
                                      <p:cBhvr>
                                        <p:cTn id="57" fill="hold"/>
                                        <p:tgtEl>
                                          <p:spTgt spid="105">
                                            <p:txEl>
                                              <p:pRg st="9" end="9"/>
                                            </p:txEl>
                                          </p:spTgt>
                                        </p:tgtEl>
                                        <p:attrNameLst>
                                          <p:attrName>style.visibility</p:attrName>
                                        </p:attrNameLst>
                                      </p:cBhvr>
                                      <p:to>
                                        <p:strVal val="visible"/>
                                      </p:to>
                                    </p:set>
                                    <p:animEffect filter="dissolve(left)" transition="in">
                                      <p:cBhvr>
                                        <p:cTn id="58" dur="1000"/>
                                        <p:tgtEl>
                                          <p:spTgt spid="105">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nodeType="clickEffect" presetClass="entr" presetSubtype="2" presetID="9" grpId="1" fill="hold">
                                  <p:stCondLst>
                                    <p:cond delay="0"/>
                                  </p:stCondLst>
                                  <p:iterate type="el" backwards="0">
                                    <p:tmAbs val="0"/>
                                  </p:iterate>
                                  <p:childTnLst>
                                    <p:set>
                                      <p:cBhvr>
                                        <p:cTn id="62" fill="hold"/>
                                        <p:tgtEl>
                                          <p:spTgt spid="105">
                                            <p:txEl>
                                              <p:pRg st="10" end="10"/>
                                            </p:txEl>
                                          </p:spTgt>
                                        </p:tgtEl>
                                        <p:attrNameLst>
                                          <p:attrName>style.visibility</p:attrName>
                                        </p:attrNameLst>
                                      </p:cBhvr>
                                      <p:to>
                                        <p:strVal val="visible"/>
                                      </p:to>
                                    </p:set>
                                    <p:animEffect filter="dissolve(left)" transition="in">
                                      <p:cBhvr>
                                        <p:cTn id="63" dur="1000"/>
                                        <p:tgtEl>
                                          <p:spTgt spid="105">
                                            <p:txEl>
                                              <p:pRg st="10" end="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5" grpId="1"/>
      <p:bldP build="whole" bldLvl="1" animBg="1" rev="0" advAuto="0" spid="104"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body" idx="1"/>
          </p:nvPr>
        </p:nvSpPr>
        <p:spPr>
          <a:prstGeom prst="rect">
            <a:avLst/>
          </a:prstGeom>
        </p:spPr>
        <p:txBody>
          <a:bodyPr/>
          <a:lstStyle/>
          <a:p>
            <a:pPr lvl="0" marL="457200" indent="-457200">
              <a:buClrTx/>
              <a:buSzPct val="100000"/>
              <a:buFontTx/>
              <a:buAutoNum type="arabicPeriod" startAt="3"/>
              <a:defRPr sz="1800">
                <a:uFillTx/>
              </a:defRPr>
            </a:pPr>
            <a:r>
              <a:rPr sz="3400">
                <a:uFill>
                  <a:solidFill/>
                </a:uFill>
              </a:rPr>
              <a:t>Application</a:t>
            </a:r>
            <a:endParaRPr sz="3400">
              <a:uFill>
                <a:solidFill/>
              </a:uFill>
            </a:endParaRPr>
          </a:p>
          <a:p>
            <a:pPr lvl="1">
              <a:buClrTx/>
              <a:buSzPct val="125000"/>
              <a:buChar char="•"/>
              <a:defRPr sz="1800">
                <a:uFillTx/>
              </a:defRPr>
            </a:pPr>
            <a:r>
              <a:rPr sz="2800">
                <a:uFill>
                  <a:solidFill/>
                </a:uFill>
              </a:rPr>
              <a:t>Bring it down to where we live</a:t>
            </a:r>
            <a:endParaRPr sz="2800">
              <a:uFill>
                <a:solidFill/>
              </a:uFill>
            </a:endParaRPr>
          </a:p>
          <a:p>
            <a:pPr lvl="1">
              <a:buClrTx/>
              <a:buSzPct val="125000"/>
              <a:buChar char="•"/>
              <a:defRPr sz="1800">
                <a:uFillTx/>
              </a:defRPr>
            </a:pPr>
            <a:r>
              <a:rPr sz="2800">
                <a:uFill>
                  <a:solidFill/>
                </a:uFill>
              </a:rPr>
              <a:t>Assign or instruct</a:t>
            </a:r>
            <a:endParaRPr sz="2800">
              <a:uFill>
                <a:solidFill/>
              </a:uFill>
            </a:endParaRPr>
          </a:p>
          <a:p>
            <a:pPr lvl="1">
              <a:buClrTx/>
              <a:buSzPct val="125000"/>
              <a:buChar char="•"/>
              <a:defRPr sz="1800">
                <a:uFillTx/>
              </a:defRPr>
            </a:pPr>
            <a:r>
              <a:rPr sz="2800">
                <a:uFill>
                  <a:solidFill/>
                </a:uFill>
              </a:rPr>
              <a:t>Follow it up i.e. report next week to group -- Gives:</a:t>
            </a:r>
            <a:endParaRPr sz="2800">
              <a:uFill>
                <a:solidFill/>
              </a:uFill>
            </a:endParaRPr>
          </a:p>
          <a:p>
            <a:pPr lvl="2">
              <a:buClrTx/>
              <a:buSzPct val="125000"/>
              <a:buChar char="•"/>
              <a:defRPr sz="1800">
                <a:uFillTx/>
              </a:defRPr>
            </a:pPr>
            <a:r>
              <a:rPr sz="2400">
                <a:uFill>
                  <a:solidFill/>
                </a:uFill>
              </a:rPr>
              <a:t>accountability</a:t>
            </a:r>
            <a:endParaRPr sz="2400">
              <a:uFill>
                <a:solidFill/>
              </a:uFill>
            </a:endParaRPr>
          </a:p>
          <a:p>
            <a:pPr lvl="2">
              <a:buClrTx/>
              <a:buSzPct val="125000"/>
              <a:buChar char="•"/>
              <a:defRPr sz="1800">
                <a:uFillTx/>
              </a:defRPr>
            </a:pPr>
            <a:r>
              <a:rPr sz="2400">
                <a:uFill>
                  <a:solidFill/>
                </a:uFill>
              </a:rPr>
              <a:t>encouragement</a:t>
            </a:r>
          </a:p>
        </p:txBody>
      </p:sp>
      <p:sp>
        <p:nvSpPr>
          <p:cNvPr id="112" name="Shape 112"/>
          <p:cNvSpPr/>
          <p:nvPr>
            <p:ph type="title"/>
          </p:nvPr>
        </p:nvSpPr>
        <p:spPr>
          <a:prstGeom prst="rect">
            <a:avLst/>
          </a:prstGeom>
        </p:spPr>
        <p:txBody>
          <a:bodyPr/>
          <a:lstStyle/>
          <a:p>
            <a:pPr lvl="0">
              <a:defRPr b="0" sz="1800">
                <a:uFillTx/>
              </a:defRPr>
            </a:pPr>
            <a:r>
              <a:rPr b="1" sz="4400">
                <a:uFill>
                  <a:solidFill/>
                </a:uFill>
              </a:rPr>
              <a:t>3 A’s of Group Leadership </a:t>
            </a:r>
            <a:r>
              <a:rPr b="1" sz="3400">
                <a:uFill>
                  <a:solidFill/>
                </a:uFill>
              </a:rPr>
              <a:t>(cont.)</a:t>
            </a:r>
          </a:p>
        </p:txBody>
      </p:sp>
      <p:sp>
        <p:nvSpPr>
          <p:cNvPr id="113" name="Shape 113"/>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
        <p:nvSpPr>
          <p:cNvPr id="114" name="Shape 114"/>
          <p:cNvSpPr/>
          <p:nvPr/>
        </p:nvSpPr>
        <p:spPr>
          <a:xfrm>
            <a:off x="1130300" y="6134100"/>
            <a:ext cx="10706100" cy="2882900"/>
          </a:xfrm>
          <a:prstGeom prst="rect">
            <a:avLst/>
          </a:prstGeom>
          <a:solidFill>
            <a:srgbClr val="CCCCCC"/>
          </a:solidFill>
          <a:ln w="25400">
            <a:solidFill/>
            <a:miter lim="400000"/>
          </a:ln>
          <a:extLst>
            <a:ext uri="{C572A759-6A51-4108-AA02-DFA0A04FC94B}">
              <ma14:wrappingTextBoxFlag xmlns:ma14="http://schemas.microsoft.com/office/mac/drawingml/2011/main" val="1"/>
            </a:ext>
          </a:extLst>
        </p:spPr>
        <p:txBody>
          <a:bodyPr lIns="127000" tIns="127000" rIns="127000" bIns="127000"/>
          <a:lstStyle/>
          <a:p>
            <a:pPr lvl="0">
              <a:defRPr sz="1800">
                <a:uFillTx/>
              </a:defRPr>
            </a:pPr>
            <a:r>
              <a:rPr sz="3400">
                <a:uFill>
                  <a:solidFill/>
                </a:uFill>
              </a:rPr>
              <a:t>A GG leader should see his group as sheep for which Jesus has asked him to care. </a:t>
            </a:r>
            <a:r>
              <a:rPr sz="3400" u="sng">
                <a:uFill>
                  <a:solidFill/>
                </a:uFill>
              </a:rPr>
              <a:t>The way you see the people in your Growth Group, determines how you will treat them</a:t>
            </a:r>
            <a:r>
              <a:rPr sz="3400">
                <a:uFill>
                  <a:solidFill/>
                </a:uFill>
              </a:rPr>
              <a:t>. Jesus sees His people as a “little flock” and treats them lovingly (Luke 12:32, John 10:3,4,11). </a:t>
            </a:r>
          </a:p>
        </p:txBody>
      </p:sp>
      <p:pic>
        <p:nvPicPr>
          <p:cNvPr id="115" name="droppedImage.png"/>
          <p:cNvPicPr/>
          <p:nvPr/>
        </p:nvPicPr>
        <p:blipFill>
          <a:blip r:embed="rId3">
            <a:extLst/>
          </a:blip>
          <a:stretch>
            <a:fillRect/>
          </a:stretch>
        </p:blipFill>
        <p:spPr>
          <a:xfrm>
            <a:off x="10058400" y="2324100"/>
            <a:ext cx="2336800" cy="3479800"/>
          </a:xfrm>
          <a:prstGeom prst="rect">
            <a:avLst/>
          </a:prstGeom>
          <a:ln w="12700">
            <a:miter lim="400000"/>
          </a:ln>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500"/>
                                  </p:stCondLst>
                                  <p:iterate type="el" backwards="0">
                                    <p:tmAbs val="0"/>
                                  </p:iterate>
                                  <p:childTnLst>
                                    <p:set>
                                      <p:cBhvr>
                                        <p:cTn id="6" fill="hold"/>
                                        <p:tgtEl>
                                          <p:spTgt spid="111">
                                            <p:bg/>
                                          </p:spTgt>
                                        </p:tgtEl>
                                        <p:attrNameLst>
                                          <p:attrName>style.visibility</p:attrName>
                                        </p:attrNameLst>
                                      </p:cBhvr>
                                      <p:to>
                                        <p:strVal val="visible"/>
                                      </p:to>
                                    </p:set>
                                    <p:animEffect filter="dissolve" transition="in">
                                      <p:cBhvr>
                                        <p:cTn id="7" dur="1000"/>
                                        <p:tgtEl>
                                          <p:spTgt spid="111">
                                            <p:bg/>
                                          </p:spTgt>
                                        </p:tgtEl>
                                      </p:cBhvr>
                                    </p:animEffect>
                                  </p:childTnLst>
                                </p:cTn>
                              </p:par>
                              <p:par>
                                <p:cTn id="8" presetClass="entr" presetSubtype="0" presetID="9" grpId="1" fill="hold">
                                  <p:stCondLst>
                                    <p:cond delay="0"/>
                                  </p:stCondLst>
                                  <p:iterate type="el" backwards="0">
                                    <p:tmAbs val="0"/>
                                  </p:iterate>
                                  <p:childTnLst>
                                    <p:set>
                                      <p:cBhvr>
                                        <p:cTn id="9" fill="hold"/>
                                        <p:tgtEl>
                                          <p:spTgt spid="111">
                                            <p:txEl>
                                              <p:pRg st="0" end="0"/>
                                            </p:txEl>
                                          </p:spTgt>
                                        </p:tgtEl>
                                        <p:attrNameLst>
                                          <p:attrName>style.visibility</p:attrName>
                                        </p:attrNameLst>
                                      </p:cBhvr>
                                      <p:to>
                                        <p:strVal val="visible"/>
                                      </p:to>
                                    </p:set>
                                    <p:animEffect filter="dissolve" transition="in">
                                      <p:cBhvr>
                                        <p:cTn id="10" dur="1000"/>
                                        <p:tgtEl>
                                          <p:spTgt spid="111">
                                            <p:txEl>
                                              <p:pRg st="0" end="0"/>
                                            </p:txEl>
                                          </p:spTgt>
                                        </p:tgtEl>
                                      </p:cBhvr>
                                    </p:animEffect>
                                  </p:childTnLst>
                                </p:cTn>
                              </p:par>
                            </p:childTnLst>
                          </p:cTn>
                        </p:par>
                        <p:par>
                          <p:cTn id="11" fill="hold">
                            <p:stCondLst>
                              <p:cond delay="1000"/>
                            </p:stCondLst>
                            <p:childTnLst>
                              <p:par>
                                <p:cTn id="12" nodeType="afterEffect" presetClass="entr" presetSubtype="0" presetID="9" grpId="1" fill="hold">
                                  <p:stCondLst>
                                    <p:cond delay="0"/>
                                  </p:stCondLst>
                                  <p:iterate type="el" backwards="0">
                                    <p:tmAbs val="0"/>
                                  </p:iterate>
                                  <p:childTnLst>
                                    <p:set>
                                      <p:cBhvr>
                                        <p:cTn id="13" fill="hold"/>
                                        <p:tgtEl>
                                          <p:spTgt spid="111">
                                            <p:txEl>
                                              <p:pRg st="1" end="1"/>
                                            </p:txEl>
                                          </p:spTgt>
                                        </p:tgtEl>
                                        <p:attrNameLst>
                                          <p:attrName>style.visibility</p:attrName>
                                        </p:attrNameLst>
                                      </p:cBhvr>
                                      <p:to>
                                        <p:strVal val="visible"/>
                                      </p:to>
                                    </p:set>
                                    <p:animEffect filter="dissolve" transition="in">
                                      <p:cBhvr>
                                        <p:cTn id="14" dur="1000"/>
                                        <p:tgtEl>
                                          <p:spTgt spid="1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9" grpId="1" fill="hold">
                                  <p:stCondLst>
                                    <p:cond delay="0"/>
                                  </p:stCondLst>
                                  <p:iterate type="el" backwards="0">
                                    <p:tmAbs val="0"/>
                                  </p:iterate>
                                  <p:childTnLst>
                                    <p:set>
                                      <p:cBhvr>
                                        <p:cTn id="18" fill="hold"/>
                                        <p:tgtEl>
                                          <p:spTgt spid="111">
                                            <p:txEl>
                                              <p:pRg st="2" end="2"/>
                                            </p:txEl>
                                          </p:spTgt>
                                        </p:tgtEl>
                                        <p:attrNameLst>
                                          <p:attrName>style.visibility</p:attrName>
                                        </p:attrNameLst>
                                      </p:cBhvr>
                                      <p:to>
                                        <p:strVal val="visible"/>
                                      </p:to>
                                    </p:set>
                                    <p:animEffect filter="dissolve" transition="in">
                                      <p:cBhvr>
                                        <p:cTn id="19" dur="1000"/>
                                        <p:tgtEl>
                                          <p:spTgt spid="1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9" grpId="1" fill="hold">
                                  <p:stCondLst>
                                    <p:cond delay="0"/>
                                  </p:stCondLst>
                                  <p:iterate type="el" backwards="0">
                                    <p:tmAbs val="0"/>
                                  </p:iterate>
                                  <p:childTnLst>
                                    <p:set>
                                      <p:cBhvr>
                                        <p:cTn id="23" fill="hold"/>
                                        <p:tgtEl>
                                          <p:spTgt spid="111">
                                            <p:txEl>
                                              <p:pRg st="3" end="3"/>
                                            </p:txEl>
                                          </p:spTgt>
                                        </p:tgtEl>
                                        <p:attrNameLst>
                                          <p:attrName>style.visibility</p:attrName>
                                        </p:attrNameLst>
                                      </p:cBhvr>
                                      <p:to>
                                        <p:strVal val="visible"/>
                                      </p:to>
                                    </p:set>
                                    <p:animEffect filter="dissolve" transition="in">
                                      <p:cBhvr>
                                        <p:cTn id="24" dur="1000"/>
                                        <p:tgtEl>
                                          <p:spTgt spid="111">
                                            <p:txEl>
                                              <p:pRg st="3" end="3"/>
                                            </p:txEl>
                                          </p:spTgt>
                                        </p:tgtEl>
                                      </p:cBhvr>
                                    </p:animEffect>
                                  </p:childTnLst>
                                </p:cTn>
                              </p:par>
                            </p:childTnLst>
                          </p:cTn>
                        </p:par>
                        <p:par>
                          <p:cTn id="25" fill="hold">
                            <p:stCondLst>
                              <p:cond delay="1000"/>
                            </p:stCondLst>
                            <p:childTnLst>
                              <p:par>
                                <p:cTn id="26" nodeType="afterEffect" presetClass="entr" presetSubtype="0" presetID="9" grpId="1" fill="hold">
                                  <p:stCondLst>
                                    <p:cond delay="0"/>
                                  </p:stCondLst>
                                  <p:iterate type="el" backwards="0">
                                    <p:tmAbs val="0"/>
                                  </p:iterate>
                                  <p:childTnLst>
                                    <p:set>
                                      <p:cBhvr>
                                        <p:cTn id="27" fill="hold"/>
                                        <p:tgtEl>
                                          <p:spTgt spid="111">
                                            <p:txEl>
                                              <p:pRg st="4" end="4"/>
                                            </p:txEl>
                                          </p:spTgt>
                                        </p:tgtEl>
                                        <p:attrNameLst>
                                          <p:attrName>style.visibility</p:attrName>
                                        </p:attrNameLst>
                                      </p:cBhvr>
                                      <p:to>
                                        <p:strVal val="visible"/>
                                      </p:to>
                                    </p:set>
                                    <p:animEffect filter="dissolve" transition="in">
                                      <p:cBhvr>
                                        <p:cTn id="28" dur="1000"/>
                                        <p:tgtEl>
                                          <p:spTgt spid="111">
                                            <p:txEl>
                                              <p:pRg st="4" end="4"/>
                                            </p:txEl>
                                          </p:spTgt>
                                        </p:tgtEl>
                                      </p:cBhvr>
                                    </p:animEffect>
                                  </p:childTnLst>
                                </p:cTn>
                              </p:par>
                            </p:childTnLst>
                          </p:cTn>
                        </p:par>
                        <p:par>
                          <p:cTn id="29" fill="hold">
                            <p:stCondLst>
                              <p:cond delay="2000"/>
                            </p:stCondLst>
                            <p:childTnLst>
                              <p:par>
                                <p:cTn id="30" nodeType="afterEffect" presetClass="entr" presetSubtype="0" presetID="9" grpId="1" fill="hold">
                                  <p:stCondLst>
                                    <p:cond delay="0"/>
                                  </p:stCondLst>
                                  <p:iterate type="el" backwards="0">
                                    <p:tmAbs val="0"/>
                                  </p:iterate>
                                  <p:childTnLst>
                                    <p:set>
                                      <p:cBhvr>
                                        <p:cTn id="31" fill="hold"/>
                                        <p:tgtEl>
                                          <p:spTgt spid="111">
                                            <p:txEl>
                                              <p:pRg st="5" end="5"/>
                                            </p:txEl>
                                          </p:spTgt>
                                        </p:tgtEl>
                                        <p:attrNameLst>
                                          <p:attrName>style.visibility</p:attrName>
                                        </p:attrNameLst>
                                      </p:cBhvr>
                                      <p:to>
                                        <p:strVal val="visible"/>
                                      </p:to>
                                    </p:set>
                                    <p:animEffect filter="dissolve" transition="in">
                                      <p:cBhvr>
                                        <p:cTn id="32" dur="1000"/>
                                        <p:tgtEl>
                                          <p:spTgt spid="1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16" presetID="9" grpId="2" fill="hold">
                                  <p:stCondLst>
                                    <p:cond delay="0"/>
                                  </p:stCondLst>
                                  <p:iterate type="el" backwards="0">
                                    <p:tmAbs val="0"/>
                                  </p:iterate>
                                  <p:childTnLst>
                                    <p:set>
                                      <p:cBhvr>
                                        <p:cTn id="36" fill="hold"/>
                                        <p:tgtEl>
                                          <p:spTgt spid="114"/>
                                        </p:tgtEl>
                                        <p:attrNameLst>
                                          <p:attrName>style.visibility</p:attrName>
                                        </p:attrNameLst>
                                      </p:cBhvr>
                                      <p:to>
                                        <p:strVal val="visible"/>
                                      </p:to>
                                    </p:set>
                                    <p:animEffect filter="dissolve(in)" transition="in">
                                      <p:cBhvr>
                                        <p:cTn id="37"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4" grpId="2"/>
      <p:bldP build="p" bldLvl="5" animBg="1" rev="0" advAuto="0" spid="111"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droppedImage.png"/>
          <p:cNvPicPr/>
          <p:nvPr/>
        </p:nvPicPr>
        <p:blipFill>
          <a:blip r:embed="rId2">
            <a:extLst/>
          </a:blip>
          <a:stretch>
            <a:fillRect/>
          </a:stretch>
        </p:blipFill>
        <p:spPr>
          <a:xfrm>
            <a:off x="2196500" y="2460861"/>
            <a:ext cx="4390796" cy="6598190"/>
          </a:xfrm>
          <a:prstGeom prst="rect">
            <a:avLst/>
          </a:prstGeom>
          <a:ln w="12700">
            <a:miter lim="400000"/>
          </a:ln>
        </p:spPr>
      </p:pic>
      <p:sp>
        <p:nvSpPr>
          <p:cNvPr id="120" name="Shape 120"/>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
        <p:nvSpPr>
          <p:cNvPr id="121" name="Shape 121"/>
          <p:cNvSpPr/>
          <p:nvPr>
            <p:ph type="title"/>
          </p:nvPr>
        </p:nvSpPr>
        <p:spPr>
          <a:prstGeom prst="rect">
            <a:avLst/>
          </a:prstGeom>
        </p:spPr>
        <p:txBody>
          <a:bodyPr/>
          <a:lstStyle/>
          <a:p>
            <a:pPr lvl="0">
              <a:defRPr b="0" sz="1800">
                <a:uFillTx/>
              </a:defRPr>
            </a:pPr>
            <a:r>
              <a:rPr b="1" sz="4400">
                <a:uFill>
                  <a:solidFill/>
                </a:uFill>
              </a:rPr>
              <a:t>Break Time</a:t>
            </a:r>
          </a:p>
        </p:txBody>
      </p:sp>
      <p:sp>
        <p:nvSpPr>
          <p:cNvPr id="122" name="Shape 122"/>
          <p:cNvSpPr/>
          <p:nvPr>
            <p:ph type="body" idx="1"/>
          </p:nvPr>
        </p:nvSpPr>
        <p:spPr>
          <a:xfrm>
            <a:off x="5892800" y="3898900"/>
            <a:ext cx="5613400" cy="3924300"/>
          </a:xfrm>
          <a:prstGeom prst="rect">
            <a:avLst/>
          </a:prstGeom>
        </p:spPr>
        <p:txBody>
          <a:bodyPr/>
          <a:lstStyle/>
          <a:p>
            <a:pPr lvl="0" marL="0" indent="0" algn="ctr">
              <a:buSzTx/>
              <a:buNone/>
              <a:defRPr sz="1800">
                <a:uFillTx/>
              </a:defRPr>
            </a:pPr>
            <a:endParaRPr sz="3400">
              <a:uFill>
                <a:solidFill/>
              </a:uFill>
            </a:endParaRPr>
          </a:p>
          <a:p>
            <a:pPr lvl="0" marL="0" indent="0" algn="ctr">
              <a:buSzTx/>
              <a:buNone/>
              <a:defRPr sz="1800">
                <a:uFillTx/>
              </a:defRPr>
            </a:pPr>
            <a:r>
              <a:rPr sz="3400">
                <a:uFill>
                  <a:solidFill/>
                </a:uFill>
              </a:rPr>
              <a:t>Be back in </a:t>
            </a:r>
            <a:endParaRPr sz="3400">
              <a:uFill>
                <a:solidFill/>
              </a:uFill>
            </a:endParaRPr>
          </a:p>
          <a:p>
            <a:pPr lvl="0" marL="0" indent="0" algn="ctr">
              <a:buSzTx/>
              <a:buNone/>
              <a:defRPr sz="1800">
                <a:uFillTx/>
              </a:defRPr>
            </a:pPr>
            <a:r>
              <a:rPr b="1" sz="3400" u="sng">
                <a:uFill>
                  <a:solidFill/>
                </a:uFill>
              </a:rPr>
              <a:t>10</a:t>
            </a:r>
            <a:r>
              <a:rPr sz="3400">
                <a:uFill>
                  <a:solidFill/>
                </a:uFill>
              </a:rPr>
              <a:t> minutes!</a:t>
            </a:r>
          </a:p>
        </p:txBody>
      </p:sp>
    </p:spTree>
  </p:cSld>
  <p:clrMapOvr>
    <a:masterClrMapping/>
  </p:clrMapOvr>
  <p:transition spd="med" advClick="1">
    <p:dissolve/>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p:nvPr>
        </p:nvSpPr>
        <p:spPr>
          <a:prstGeom prst="rect">
            <a:avLst/>
          </a:prstGeom>
        </p:spPr>
        <p:txBody>
          <a:bodyPr/>
          <a:lstStyle/>
          <a:p>
            <a:pPr lvl="0">
              <a:defRPr b="0" sz="1800">
                <a:uFillTx/>
              </a:defRPr>
            </a:pPr>
            <a:r>
              <a:rPr b="1" sz="4400">
                <a:uFill>
                  <a:solidFill/>
                </a:uFill>
              </a:rPr>
              <a:t>Review</a:t>
            </a:r>
          </a:p>
        </p:txBody>
      </p:sp>
      <p:sp>
        <p:nvSpPr>
          <p:cNvPr id="125" name="Shape 125"/>
          <p:cNvSpPr/>
          <p:nvPr>
            <p:ph type="body" idx="1"/>
          </p:nvPr>
        </p:nvSpPr>
        <p:spPr>
          <a:prstGeom prst="rect">
            <a:avLst/>
          </a:prstGeom>
        </p:spPr>
        <p:txBody>
          <a:bodyPr/>
          <a:lstStyle/>
          <a:p>
            <a:pPr lvl="0">
              <a:defRPr sz="1800">
                <a:uFillTx/>
              </a:defRPr>
            </a:pPr>
            <a:r>
              <a:rPr sz="3400">
                <a:uFill>
                  <a:solidFill/>
                </a:uFill>
              </a:rPr>
              <a:t>Growth Group (GG) Overview</a:t>
            </a:r>
            <a:endParaRPr sz="3400">
              <a:uFill>
                <a:solidFill/>
              </a:uFill>
            </a:endParaRPr>
          </a:p>
          <a:p>
            <a:pPr lvl="0">
              <a:defRPr sz="1800">
                <a:uFillTx/>
              </a:defRPr>
            </a:pPr>
            <a:r>
              <a:rPr sz="3400">
                <a:uFill>
                  <a:solidFill/>
                </a:uFill>
              </a:rPr>
              <a:t>Leadership Requires Communication Skills</a:t>
            </a:r>
            <a:endParaRPr sz="3400">
              <a:uFill>
                <a:solidFill/>
              </a:uFill>
            </a:endParaRPr>
          </a:p>
          <a:p>
            <a:pPr lvl="0">
              <a:defRPr sz="1800">
                <a:uFillTx/>
              </a:defRPr>
            </a:pPr>
            <a:r>
              <a:rPr sz="3400">
                <a:uFill>
                  <a:solidFill/>
                </a:uFill>
              </a:rPr>
              <a:t>GG Communication &amp; Interaction</a:t>
            </a:r>
            <a:endParaRPr sz="3400">
              <a:uFill>
                <a:solidFill/>
              </a:uFill>
            </a:endParaRPr>
          </a:p>
          <a:p>
            <a:pPr lvl="0">
              <a:defRPr sz="1800">
                <a:uFillTx/>
              </a:defRPr>
            </a:pPr>
            <a:r>
              <a:rPr sz="3400">
                <a:uFill>
                  <a:solidFill/>
                </a:uFill>
              </a:rPr>
              <a:t>3 A’s of Leadership</a:t>
            </a:r>
          </a:p>
        </p:txBody>
      </p:sp>
      <p:sp>
        <p:nvSpPr>
          <p:cNvPr id="126" name="Shape 126"/>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slow" advClick="1">
    <p:dissolve/>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body" idx="1"/>
          </p:nvPr>
        </p:nvSpPr>
        <p:spPr>
          <a:xfrm>
            <a:off x="977900" y="2819400"/>
            <a:ext cx="11417300" cy="6896100"/>
          </a:xfrm>
          <a:prstGeom prst="rect">
            <a:avLst/>
          </a:prstGeom>
        </p:spPr>
        <p:txBody>
          <a:bodyPr/>
          <a:lstStyle/>
          <a:p>
            <a:pPr lvl="0" marL="457200" indent="-457200">
              <a:buClrTx/>
              <a:buSzPct val="100000"/>
              <a:buFontTx/>
              <a:buAutoNum type="arabicPeriod" startAt="1"/>
              <a:defRPr sz="1800">
                <a:uFillTx/>
              </a:defRPr>
            </a:pPr>
            <a:r>
              <a:rPr sz="3400">
                <a:uFill>
                  <a:solidFill/>
                </a:uFill>
              </a:rPr>
              <a:t>Determine your objective (for the meeting)</a:t>
            </a:r>
            <a:endParaRPr sz="3400">
              <a:uFill>
                <a:solidFill/>
              </a:uFill>
            </a:endParaRPr>
          </a:p>
          <a:p>
            <a:pPr lvl="1">
              <a:buClrTx/>
              <a:buSzPct val="125000"/>
              <a:buChar char="•"/>
              <a:defRPr sz="1800">
                <a:uFillTx/>
              </a:defRPr>
            </a:pPr>
            <a:r>
              <a:rPr sz="2800">
                <a:uFill>
                  <a:solidFill/>
                </a:uFill>
              </a:rPr>
              <a:t>keep it fresh, creative and different in some way</a:t>
            </a:r>
            <a:endParaRPr sz="2800">
              <a:uFill>
                <a:solidFill/>
              </a:uFill>
            </a:endParaRPr>
          </a:p>
          <a:p>
            <a:pPr lvl="0" marL="457200" indent="-457200">
              <a:buClrTx/>
              <a:buSzPct val="100000"/>
              <a:buFontTx/>
              <a:buAutoNum type="arabicPeriod" startAt="2"/>
              <a:defRPr sz="1800">
                <a:uFillTx/>
              </a:defRPr>
            </a:pPr>
            <a:r>
              <a:rPr sz="3400">
                <a:uFill>
                  <a:solidFill/>
                </a:uFill>
              </a:rPr>
              <a:t>Serve the ball</a:t>
            </a:r>
            <a:endParaRPr sz="3400">
              <a:uFill>
                <a:solidFill/>
              </a:uFill>
            </a:endParaRPr>
          </a:p>
          <a:p>
            <a:pPr lvl="1">
              <a:buClrTx/>
              <a:buSzPct val="125000"/>
              <a:buChar char="•"/>
              <a:defRPr sz="1800">
                <a:uFillTx/>
              </a:defRPr>
            </a:pPr>
            <a:r>
              <a:rPr sz="2800">
                <a:uFill>
                  <a:solidFill/>
                </a:uFill>
              </a:rPr>
              <a:t>you have the ball .. serve it ... launch the discussion!</a:t>
            </a:r>
            <a:endParaRPr sz="2800">
              <a:uFill>
                <a:solidFill/>
              </a:uFill>
            </a:endParaRPr>
          </a:p>
          <a:p>
            <a:pPr lvl="0" marL="457200" indent="-457200">
              <a:buClrTx/>
              <a:buSzPct val="100000"/>
              <a:buFontTx/>
              <a:buAutoNum type="arabicPeriod" startAt="3"/>
              <a:defRPr sz="1800">
                <a:uFillTx/>
              </a:defRPr>
            </a:pPr>
            <a:r>
              <a:rPr sz="3400">
                <a:uFill>
                  <a:solidFill/>
                </a:uFill>
              </a:rPr>
              <a:t>Scan (read your audience)</a:t>
            </a:r>
            <a:endParaRPr sz="3400">
              <a:uFill>
                <a:solidFill/>
              </a:uFill>
            </a:endParaRPr>
          </a:p>
          <a:p>
            <a:pPr lvl="1">
              <a:buClrTx/>
              <a:buSzPct val="125000"/>
              <a:buChar char="•"/>
              <a:defRPr sz="1800">
                <a:uFillTx/>
              </a:defRPr>
            </a:pPr>
            <a:r>
              <a:rPr sz="2800">
                <a:uFill>
                  <a:solidFill/>
                </a:uFill>
              </a:rPr>
              <a:t>find the “shy”, “bored”, “pregnant with a thought”, “lost” or “upset” one</a:t>
            </a:r>
            <a:endParaRPr sz="2800">
              <a:uFill>
                <a:solidFill/>
              </a:uFill>
            </a:endParaRPr>
          </a:p>
          <a:p>
            <a:pPr lvl="0" marL="457200" indent="-457200">
              <a:buClrTx/>
              <a:buSzPct val="100000"/>
              <a:buFontTx/>
              <a:buAutoNum type="arabicPeriod" startAt="4"/>
              <a:defRPr sz="1800">
                <a:uFillTx/>
              </a:defRPr>
            </a:pPr>
            <a:r>
              <a:rPr sz="3400">
                <a:uFill>
                  <a:solidFill/>
                </a:uFill>
              </a:rPr>
              <a:t>Create a laboratory environment</a:t>
            </a:r>
            <a:endParaRPr sz="3400">
              <a:uFill>
                <a:solidFill/>
              </a:uFill>
            </a:endParaRPr>
          </a:p>
          <a:p>
            <a:pPr lvl="1">
              <a:buClrTx/>
              <a:buSzPct val="125000"/>
              <a:buChar char="•"/>
              <a:defRPr sz="1800">
                <a:uFillTx/>
              </a:defRPr>
            </a:pPr>
            <a:r>
              <a:rPr sz="2800">
                <a:uFill>
                  <a:solidFill/>
                </a:uFill>
              </a:rPr>
              <a:t>an environment in which conceptual experimentation is </a:t>
            </a:r>
            <a:r>
              <a:rPr b="1" sz="2800">
                <a:uFill>
                  <a:solidFill/>
                </a:uFill>
              </a:rPr>
              <a:t>accepted</a:t>
            </a:r>
            <a:r>
              <a:rPr sz="2800">
                <a:uFill>
                  <a:solidFill/>
                </a:uFill>
              </a:rPr>
              <a:t> and </a:t>
            </a:r>
            <a:r>
              <a:rPr b="1" sz="2800">
                <a:uFill>
                  <a:solidFill/>
                </a:uFill>
              </a:rPr>
              <a:t>sought</a:t>
            </a:r>
            <a:r>
              <a:rPr sz="2800">
                <a:uFill>
                  <a:solidFill/>
                </a:uFill>
              </a:rPr>
              <a:t> after!</a:t>
            </a:r>
            <a:endParaRPr sz="2800">
              <a:uFill>
                <a:solidFill/>
              </a:uFill>
            </a:endParaRPr>
          </a:p>
          <a:p>
            <a:pPr lvl="2">
              <a:buClrTx/>
              <a:buSzPct val="125000"/>
              <a:buChar char="•"/>
              <a:defRPr sz="1800">
                <a:uFillTx/>
              </a:defRPr>
            </a:pPr>
            <a:r>
              <a:rPr sz="2400">
                <a:uFill>
                  <a:solidFill/>
                </a:uFill>
              </a:rPr>
              <a:t>It draws people out since they don’t feel threatened by fear of error</a:t>
            </a:r>
            <a:endParaRPr sz="2400">
              <a:uFill>
                <a:solidFill/>
              </a:uFill>
            </a:endParaRPr>
          </a:p>
          <a:p>
            <a:pPr lvl="2">
              <a:buClrTx/>
              <a:buSzPct val="125000"/>
              <a:buChar char="•"/>
              <a:defRPr sz="1800">
                <a:uFillTx/>
              </a:defRPr>
            </a:pPr>
            <a:r>
              <a:rPr sz="2400">
                <a:uFill>
                  <a:solidFill/>
                </a:uFill>
              </a:rPr>
              <a:t>In a Lab, you are part of the development of a thing which results in greater understanding and personal </a:t>
            </a:r>
            <a:r>
              <a:rPr b="1" sz="2400">
                <a:uFill>
                  <a:solidFill/>
                </a:uFill>
              </a:rPr>
              <a:t>acceptance</a:t>
            </a:r>
            <a:r>
              <a:rPr sz="2400">
                <a:uFill>
                  <a:solidFill/>
                </a:uFill>
              </a:rPr>
              <a:t> and </a:t>
            </a:r>
            <a:r>
              <a:rPr b="1" sz="2400">
                <a:uFill>
                  <a:solidFill/>
                </a:uFill>
              </a:rPr>
              <a:t>action</a:t>
            </a:r>
            <a:r>
              <a:rPr sz="2400">
                <a:uFill>
                  <a:solidFill/>
                </a:uFill>
              </a:rPr>
              <a:t>.</a:t>
            </a:r>
          </a:p>
        </p:txBody>
      </p:sp>
      <p:sp>
        <p:nvSpPr>
          <p:cNvPr id="129" name="Shape 129"/>
          <p:cNvSpPr/>
          <p:nvPr>
            <p:ph type="title"/>
          </p:nvPr>
        </p:nvSpPr>
        <p:spPr>
          <a:prstGeom prst="rect">
            <a:avLst/>
          </a:prstGeom>
        </p:spPr>
        <p:txBody>
          <a:bodyPr/>
          <a:lstStyle/>
          <a:p>
            <a:pPr lvl="0">
              <a:defRPr b="0" sz="1800">
                <a:uFillTx/>
              </a:defRPr>
            </a:pPr>
            <a:r>
              <a:rPr b="1" sz="4400">
                <a:uFill>
                  <a:solidFill/>
                </a:uFill>
              </a:rPr>
              <a:t>7 Steps to Leading a </a:t>
            </a:r>
            <a:endParaRPr b="1" sz="4400">
              <a:uFill>
                <a:solidFill/>
              </a:uFill>
            </a:endParaRPr>
          </a:p>
          <a:p>
            <a:pPr lvl="0">
              <a:defRPr b="0" sz="1800">
                <a:uFillTx/>
              </a:defRPr>
            </a:pPr>
            <a:r>
              <a:rPr b="1" sz="4400">
                <a:uFill>
                  <a:solidFill/>
                </a:uFill>
              </a:rPr>
              <a:t>Successful Growth Group</a:t>
            </a:r>
          </a:p>
        </p:txBody>
      </p:sp>
      <p:sp>
        <p:nvSpPr>
          <p:cNvPr id="130" name="Shape 130"/>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4" grpId="1" fill="hold">
                                  <p:stCondLst>
                                    <p:cond delay="0"/>
                                  </p:stCondLst>
                                  <p:iterate type="el" backwards="0">
                                    <p:tmAbs val="0"/>
                                  </p:iterate>
                                  <p:childTnLst>
                                    <p:set>
                                      <p:cBhvr>
                                        <p:cTn id="6" fill="hold"/>
                                        <p:tgtEl>
                                          <p:spTgt spid="128">
                                            <p:bg/>
                                          </p:spTgt>
                                        </p:tgtEl>
                                        <p:attrNameLst>
                                          <p:attrName>style.visibility</p:attrName>
                                        </p:attrNameLst>
                                      </p:cBhvr>
                                      <p:to>
                                        <p:strVal val="visible"/>
                                      </p:to>
                                    </p:set>
                                    <p:animEffect filter="box(out)" transition="in">
                                      <p:cBhvr>
                                        <p:cTn id="7" dur="1000"/>
                                        <p:tgtEl>
                                          <p:spTgt spid="128">
                                            <p:bg/>
                                          </p:spTgt>
                                        </p:tgtEl>
                                      </p:cBhvr>
                                    </p:animEffect>
                                  </p:childTnLst>
                                </p:cTn>
                              </p:par>
                              <p:par>
                                <p:cTn id="8" presetClass="entr" presetSubtype="32" presetID="4" grpId="1" fill="hold">
                                  <p:stCondLst>
                                    <p:cond delay="0"/>
                                  </p:stCondLst>
                                  <p:iterate type="el" backwards="0">
                                    <p:tmAbs val="0"/>
                                  </p:iterate>
                                  <p:childTnLst>
                                    <p:set>
                                      <p:cBhvr>
                                        <p:cTn id="9" fill="hold"/>
                                        <p:tgtEl>
                                          <p:spTgt spid="128">
                                            <p:txEl>
                                              <p:pRg st="0" end="0"/>
                                            </p:txEl>
                                          </p:spTgt>
                                        </p:tgtEl>
                                        <p:attrNameLst>
                                          <p:attrName>style.visibility</p:attrName>
                                        </p:attrNameLst>
                                      </p:cBhvr>
                                      <p:to>
                                        <p:strVal val="visible"/>
                                      </p:to>
                                    </p:set>
                                    <p:animEffect filter="box(out)" transition="in">
                                      <p:cBhvr>
                                        <p:cTn id="10" dur="1000"/>
                                        <p:tgtEl>
                                          <p:spTgt spid="128">
                                            <p:txEl>
                                              <p:pRg st="0" end="0"/>
                                            </p:txEl>
                                          </p:spTgt>
                                        </p:tgtEl>
                                      </p:cBhvr>
                                    </p:animEffect>
                                  </p:childTnLst>
                                </p:cTn>
                              </p:par>
                              <p:par>
                                <p:cTn id="11" presetClass="entr" presetSubtype="32" presetID="4" grpId="1" fill="hold">
                                  <p:stCondLst>
                                    <p:cond delay="0"/>
                                  </p:stCondLst>
                                  <p:iterate type="el" backwards="0">
                                    <p:tmAbs val="0"/>
                                  </p:iterate>
                                  <p:childTnLst>
                                    <p:set>
                                      <p:cBhvr>
                                        <p:cTn id="12" fill="hold"/>
                                        <p:tgtEl>
                                          <p:spTgt spid="128">
                                            <p:txEl>
                                              <p:pRg st="1" end="1"/>
                                            </p:txEl>
                                          </p:spTgt>
                                        </p:tgtEl>
                                        <p:attrNameLst>
                                          <p:attrName>style.visibility</p:attrName>
                                        </p:attrNameLst>
                                      </p:cBhvr>
                                      <p:to>
                                        <p:strVal val="visible"/>
                                      </p:to>
                                    </p:set>
                                    <p:animEffect filter="box(out)" transition="in">
                                      <p:cBhvr>
                                        <p:cTn id="13" dur="1000"/>
                                        <p:tgtEl>
                                          <p:spTgt spid="12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32" presetID="4" grpId="1" fill="hold">
                                  <p:stCondLst>
                                    <p:cond delay="0"/>
                                  </p:stCondLst>
                                  <p:iterate type="el" backwards="0">
                                    <p:tmAbs val="0"/>
                                  </p:iterate>
                                  <p:childTnLst>
                                    <p:set>
                                      <p:cBhvr>
                                        <p:cTn id="17" fill="hold"/>
                                        <p:tgtEl>
                                          <p:spTgt spid="128">
                                            <p:txEl>
                                              <p:pRg st="2" end="2"/>
                                            </p:txEl>
                                          </p:spTgt>
                                        </p:tgtEl>
                                        <p:attrNameLst>
                                          <p:attrName>style.visibility</p:attrName>
                                        </p:attrNameLst>
                                      </p:cBhvr>
                                      <p:to>
                                        <p:strVal val="visible"/>
                                      </p:to>
                                    </p:set>
                                    <p:animEffect filter="box(out)" transition="in">
                                      <p:cBhvr>
                                        <p:cTn id="18" dur="1000"/>
                                        <p:tgtEl>
                                          <p:spTgt spid="128">
                                            <p:txEl>
                                              <p:pRg st="2" end="2"/>
                                            </p:txEl>
                                          </p:spTgt>
                                        </p:tgtEl>
                                      </p:cBhvr>
                                    </p:animEffect>
                                  </p:childTnLst>
                                </p:cTn>
                              </p:par>
                              <p:par>
                                <p:cTn id="19" presetClass="entr" presetSubtype="32" presetID="4" grpId="1" fill="hold">
                                  <p:stCondLst>
                                    <p:cond delay="0"/>
                                  </p:stCondLst>
                                  <p:iterate type="el" backwards="0">
                                    <p:tmAbs val="0"/>
                                  </p:iterate>
                                  <p:childTnLst>
                                    <p:set>
                                      <p:cBhvr>
                                        <p:cTn id="20" fill="hold"/>
                                        <p:tgtEl>
                                          <p:spTgt spid="128">
                                            <p:txEl>
                                              <p:pRg st="3" end="3"/>
                                            </p:txEl>
                                          </p:spTgt>
                                        </p:tgtEl>
                                        <p:attrNameLst>
                                          <p:attrName>style.visibility</p:attrName>
                                        </p:attrNameLst>
                                      </p:cBhvr>
                                      <p:to>
                                        <p:strVal val="visible"/>
                                      </p:to>
                                    </p:set>
                                    <p:animEffect filter="box(out)" transition="in">
                                      <p:cBhvr>
                                        <p:cTn id="21" dur="1000"/>
                                        <p:tgtEl>
                                          <p:spTgt spid="12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32" presetID="4" grpId="1" fill="hold">
                                  <p:stCondLst>
                                    <p:cond delay="0"/>
                                  </p:stCondLst>
                                  <p:iterate type="el" backwards="0">
                                    <p:tmAbs val="0"/>
                                  </p:iterate>
                                  <p:childTnLst>
                                    <p:set>
                                      <p:cBhvr>
                                        <p:cTn id="25" fill="hold"/>
                                        <p:tgtEl>
                                          <p:spTgt spid="128">
                                            <p:txEl>
                                              <p:pRg st="4" end="4"/>
                                            </p:txEl>
                                          </p:spTgt>
                                        </p:tgtEl>
                                        <p:attrNameLst>
                                          <p:attrName>style.visibility</p:attrName>
                                        </p:attrNameLst>
                                      </p:cBhvr>
                                      <p:to>
                                        <p:strVal val="visible"/>
                                      </p:to>
                                    </p:set>
                                    <p:animEffect filter="box(out)" transition="in">
                                      <p:cBhvr>
                                        <p:cTn id="26" dur="1000"/>
                                        <p:tgtEl>
                                          <p:spTgt spid="128">
                                            <p:txEl>
                                              <p:pRg st="4" end="4"/>
                                            </p:txEl>
                                          </p:spTgt>
                                        </p:tgtEl>
                                      </p:cBhvr>
                                    </p:animEffect>
                                  </p:childTnLst>
                                </p:cTn>
                              </p:par>
                              <p:par>
                                <p:cTn id="27" presetClass="entr" presetSubtype="32" presetID="4" grpId="1" fill="hold">
                                  <p:stCondLst>
                                    <p:cond delay="0"/>
                                  </p:stCondLst>
                                  <p:iterate type="el" backwards="0">
                                    <p:tmAbs val="0"/>
                                  </p:iterate>
                                  <p:childTnLst>
                                    <p:set>
                                      <p:cBhvr>
                                        <p:cTn id="28" fill="hold"/>
                                        <p:tgtEl>
                                          <p:spTgt spid="128">
                                            <p:txEl>
                                              <p:pRg st="5" end="5"/>
                                            </p:txEl>
                                          </p:spTgt>
                                        </p:tgtEl>
                                        <p:attrNameLst>
                                          <p:attrName>style.visibility</p:attrName>
                                        </p:attrNameLst>
                                      </p:cBhvr>
                                      <p:to>
                                        <p:strVal val="visible"/>
                                      </p:to>
                                    </p:set>
                                    <p:animEffect filter="box(out)" transition="in">
                                      <p:cBhvr>
                                        <p:cTn id="29" dur="1000"/>
                                        <p:tgtEl>
                                          <p:spTgt spid="128">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32" presetID="4" grpId="1" fill="hold">
                                  <p:stCondLst>
                                    <p:cond delay="0"/>
                                  </p:stCondLst>
                                  <p:iterate type="el" backwards="0">
                                    <p:tmAbs val="0"/>
                                  </p:iterate>
                                  <p:childTnLst>
                                    <p:set>
                                      <p:cBhvr>
                                        <p:cTn id="33" fill="hold"/>
                                        <p:tgtEl>
                                          <p:spTgt spid="128">
                                            <p:txEl>
                                              <p:pRg st="6" end="6"/>
                                            </p:txEl>
                                          </p:spTgt>
                                        </p:tgtEl>
                                        <p:attrNameLst>
                                          <p:attrName>style.visibility</p:attrName>
                                        </p:attrNameLst>
                                      </p:cBhvr>
                                      <p:to>
                                        <p:strVal val="visible"/>
                                      </p:to>
                                    </p:set>
                                    <p:animEffect filter="box(out)" transition="in">
                                      <p:cBhvr>
                                        <p:cTn id="34" dur="1000"/>
                                        <p:tgtEl>
                                          <p:spTgt spid="128">
                                            <p:txEl>
                                              <p:pRg st="6" end="6"/>
                                            </p:txEl>
                                          </p:spTgt>
                                        </p:tgtEl>
                                      </p:cBhvr>
                                    </p:animEffect>
                                  </p:childTnLst>
                                </p:cTn>
                              </p:par>
                              <p:par>
                                <p:cTn id="35" presetClass="entr" presetSubtype="32" presetID="4" grpId="1" fill="hold">
                                  <p:stCondLst>
                                    <p:cond delay="0"/>
                                  </p:stCondLst>
                                  <p:iterate type="el" backwards="0">
                                    <p:tmAbs val="0"/>
                                  </p:iterate>
                                  <p:childTnLst>
                                    <p:set>
                                      <p:cBhvr>
                                        <p:cTn id="36" fill="hold"/>
                                        <p:tgtEl>
                                          <p:spTgt spid="128">
                                            <p:txEl>
                                              <p:pRg st="7" end="7"/>
                                            </p:txEl>
                                          </p:spTgt>
                                        </p:tgtEl>
                                        <p:attrNameLst>
                                          <p:attrName>style.visibility</p:attrName>
                                        </p:attrNameLst>
                                      </p:cBhvr>
                                      <p:to>
                                        <p:strVal val="visible"/>
                                      </p:to>
                                    </p:set>
                                    <p:animEffect filter="box(out)" transition="in">
                                      <p:cBhvr>
                                        <p:cTn id="37" dur="1000"/>
                                        <p:tgtEl>
                                          <p:spTgt spid="128">
                                            <p:txEl>
                                              <p:pRg st="7" end="7"/>
                                            </p:txEl>
                                          </p:spTgt>
                                        </p:tgtEl>
                                      </p:cBhvr>
                                    </p:animEffect>
                                  </p:childTnLst>
                                </p:cTn>
                              </p:par>
                              <p:par>
                                <p:cTn id="38" presetClass="entr" presetSubtype="32" presetID="4" grpId="1" fill="hold">
                                  <p:stCondLst>
                                    <p:cond delay="0"/>
                                  </p:stCondLst>
                                  <p:iterate type="el" backwards="0">
                                    <p:tmAbs val="0"/>
                                  </p:iterate>
                                  <p:childTnLst>
                                    <p:set>
                                      <p:cBhvr>
                                        <p:cTn id="39" fill="hold"/>
                                        <p:tgtEl>
                                          <p:spTgt spid="128">
                                            <p:txEl>
                                              <p:pRg st="8" end="8"/>
                                            </p:txEl>
                                          </p:spTgt>
                                        </p:tgtEl>
                                        <p:attrNameLst>
                                          <p:attrName>style.visibility</p:attrName>
                                        </p:attrNameLst>
                                      </p:cBhvr>
                                      <p:to>
                                        <p:strVal val="visible"/>
                                      </p:to>
                                    </p:set>
                                    <p:animEffect filter="box(out)" transition="in">
                                      <p:cBhvr>
                                        <p:cTn id="40" dur="1000"/>
                                        <p:tgtEl>
                                          <p:spTgt spid="128">
                                            <p:txEl>
                                              <p:pRg st="8" end="8"/>
                                            </p:txEl>
                                          </p:spTgt>
                                        </p:tgtEl>
                                      </p:cBhvr>
                                    </p:animEffect>
                                  </p:childTnLst>
                                </p:cTn>
                              </p:par>
                              <p:par>
                                <p:cTn id="41" presetClass="entr" presetSubtype="32" presetID="4" grpId="1" fill="hold">
                                  <p:stCondLst>
                                    <p:cond delay="0"/>
                                  </p:stCondLst>
                                  <p:iterate type="el" backwards="0">
                                    <p:tmAbs val="0"/>
                                  </p:iterate>
                                  <p:childTnLst>
                                    <p:set>
                                      <p:cBhvr>
                                        <p:cTn id="42" fill="hold"/>
                                        <p:tgtEl>
                                          <p:spTgt spid="128">
                                            <p:txEl>
                                              <p:pRg st="9" end="9"/>
                                            </p:txEl>
                                          </p:spTgt>
                                        </p:tgtEl>
                                        <p:attrNameLst>
                                          <p:attrName>style.visibility</p:attrName>
                                        </p:attrNameLst>
                                      </p:cBhvr>
                                      <p:to>
                                        <p:strVal val="visible"/>
                                      </p:to>
                                    </p:set>
                                    <p:animEffect filter="box(out)" transition="in">
                                      <p:cBhvr>
                                        <p:cTn id="43" dur="1000"/>
                                        <p:tgtEl>
                                          <p:spTgt spid="128">
                                            <p:txEl>
                                              <p:pRg st="9" end="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28"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prstGeom prst="rect">
            <a:avLst/>
          </a:prstGeom>
        </p:spPr>
        <p:txBody>
          <a:bodyPr/>
          <a:lstStyle/>
          <a:p>
            <a:pPr lvl="0">
              <a:defRPr b="0" sz="1800">
                <a:uFillTx/>
              </a:defRPr>
            </a:pPr>
            <a:r>
              <a:rPr b="1" sz="4400">
                <a:uFill>
                  <a:solidFill/>
                </a:uFill>
              </a:rPr>
              <a:t>7 Steps to Leading a </a:t>
            </a:r>
            <a:endParaRPr b="1" sz="4400">
              <a:uFill>
                <a:solidFill/>
              </a:uFill>
            </a:endParaRPr>
          </a:p>
          <a:p>
            <a:pPr lvl="0">
              <a:defRPr b="0" sz="1800">
                <a:uFillTx/>
              </a:defRPr>
            </a:pPr>
            <a:r>
              <a:rPr b="1" sz="4400">
                <a:uFill>
                  <a:solidFill/>
                </a:uFill>
              </a:rPr>
              <a:t>Successful Growth Group </a:t>
            </a:r>
            <a:r>
              <a:rPr b="1" sz="3400">
                <a:uFill>
                  <a:solidFill/>
                </a:uFill>
              </a:rPr>
              <a:t>(cont.)</a:t>
            </a:r>
          </a:p>
        </p:txBody>
      </p:sp>
      <p:sp>
        <p:nvSpPr>
          <p:cNvPr id="135" name="Shape 135"/>
          <p:cNvSpPr/>
          <p:nvPr>
            <p:ph type="body" idx="1"/>
          </p:nvPr>
        </p:nvSpPr>
        <p:spPr>
          <a:xfrm>
            <a:off x="977900" y="2819400"/>
            <a:ext cx="11595100" cy="5029200"/>
          </a:xfrm>
          <a:prstGeom prst="rect">
            <a:avLst/>
          </a:prstGeom>
        </p:spPr>
        <p:txBody>
          <a:bodyPr/>
          <a:lstStyle/>
          <a:p>
            <a:pPr lvl="0" marL="457200" indent="-457200">
              <a:buClrTx/>
              <a:buSzPct val="100000"/>
              <a:buFontTx/>
              <a:buAutoNum type="arabicPeriod" startAt="5"/>
              <a:defRPr sz="1800">
                <a:uFillTx/>
              </a:defRPr>
            </a:pPr>
            <a:r>
              <a:rPr sz="3400">
                <a:uFill>
                  <a:solidFill/>
                </a:uFill>
              </a:rPr>
              <a:t>Guide, don’t dominate</a:t>
            </a:r>
            <a:endParaRPr sz="3400">
              <a:uFill>
                <a:solidFill/>
              </a:uFill>
            </a:endParaRPr>
          </a:p>
          <a:p>
            <a:pPr lvl="1">
              <a:buClrTx/>
              <a:buSzPct val="125000"/>
              <a:buChar char="•"/>
              <a:defRPr sz="1800">
                <a:uFillTx/>
              </a:defRPr>
            </a:pPr>
            <a:r>
              <a:rPr sz="2800">
                <a:uFill>
                  <a:solidFill/>
                </a:uFill>
              </a:rPr>
              <a:t>guide through the topical intersections that take you toward your destination</a:t>
            </a:r>
            <a:endParaRPr sz="2800">
              <a:uFill>
                <a:solidFill/>
              </a:uFill>
            </a:endParaRPr>
          </a:p>
          <a:p>
            <a:pPr lvl="1">
              <a:buClrTx/>
              <a:buSzPct val="125000"/>
              <a:buChar char="•"/>
              <a:defRPr sz="1800">
                <a:uFillTx/>
              </a:defRPr>
            </a:pPr>
            <a:r>
              <a:rPr sz="2800">
                <a:uFill>
                  <a:solidFill/>
                </a:uFill>
              </a:rPr>
              <a:t>Carefully stimulate interaction, building upon another’s input</a:t>
            </a:r>
            <a:endParaRPr sz="2800">
              <a:uFill>
                <a:solidFill/>
              </a:uFill>
            </a:endParaRPr>
          </a:p>
          <a:p>
            <a:pPr lvl="0" marL="457200" indent="-457200">
              <a:buClrTx/>
              <a:buSzPct val="100000"/>
              <a:buFontTx/>
              <a:buAutoNum type="arabicPeriod" startAt="6"/>
              <a:defRPr sz="1800">
                <a:uFillTx/>
              </a:defRPr>
            </a:pPr>
            <a:r>
              <a:rPr sz="3400">
                <a:uFill>
                  <a:solidFill/>
                </a:uFill>
              </a:rPr>
              <a:t>“Provoke but don’t put down” (publicly)</a:t>
            </a:r>
            <a:endParaRPr sz="3400">
              <a:uFill>
                <a:solidFill/>
              </a:uFill>
            </a:endParaRPr>
          </a:p>
          <a:p>
            <a:pPr lvl="1">
              <a:buClrTx/>
              <a:buSzPct val="125000"/>
              <a:buChar char="•"/>
              <a:defRPr sz="1800">
                <a:uFillTx/>
              </a:defRPr>
            </a:pPr>
            <a:r>
              <a:rPr sz="2800">
                <a:uFill>
                  <a:solidFill/>
                </a:uFill>
              </a:rPr>
              <a:t>If a point or statement is made that is “off center”, provoke the speaker to correct it him self, but ALMOST NEVER correct the speaker publicly!</a:t>
            </a:r>
            <a:endParaRPr sz="2800">
              <a:uFill>
                <a:solidFill/>
              </a:uFill>
            </a:endParaRPr>
          </a:p>
          <a:p>
            <a:pPr lvl="0" marL="457200" indent="-457200">
              <a:buClrTx/>
              <a:buSzPct val="100000"/>
              <a:buFontTx/>
              <a:buAutoNum type="arabicPeriod" startAt="7"/>
              <a:defRPr sz="1800">
                <a:uFillTx/>
              </a:defRPr>
            </a:pPr>
            <a:r>
              <a:rPr sz="3400">
                <a:uFill>
                  <a:solidFill/>
                </a:uFill>
              </a:rPr>
              <a:t>Apply</a:t>
            </a:r>
            <a:endParaRPr sz="3400">
              <a:uFill>
                <a:solidFill/>
              </a:uFill>
            </a:endParaRPr>
          </a:p>
          <a:p>
            <a:pPr lvl="1">
              <a:buClrTx/>
              <a:buSzPct val="125000"/>
              <a:buChar char="•"/>
              <a:defRPr sz="1800">
                <a:uFillTx/>
              </a:defRPr>
            </a:pPr>
            <a:r>
              <a:rPr sz="2800">
                <a:uFill>
                  <a:solidFill/>
                </a:uFill>
              </a:rPr>
              <a:t>Bring the discussion to a conclusive </a:t>
            </a:r>
            <a:r>
              <a:rPr sz="2800" u="sng">
                <a:uFill>
                  <a:solidFill/>
                </a:uFill>
              </a:rPr>
              <a:t>decision</a:t>
            </a:r>
            <a:r>
              <a:rPr sz="2800">
                <a:uFill>
                  <a:solidFill/>
                </a:uFill>
              </a:rPr>
              <a:t> or </a:t>
            </a:r>
            <a:r>
              <a:rPr sz="2800" u="sng">
                <a:uFill>
                  <a:solidFill/>
                </a:uFill>
              </a:rPr>
              <a:t>point of action</a:t>
            </a:r>
            <a:r>
              <a:rPr sz="2800">
                <a:uFill>
                  <a:solidFill/>
                </a:uFill>
              </a:rPr>
              <a:t>!</a:t>
            </a:r>
          </a:p>
        </p:txBody>
      </p:sp>
      <p:sp>
        <p:nvSpPr>
          <p:cNvPr id="136" name="Shape 136"/>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
        <p:nvSpPr>
          <p:cNvPr id="137" name="Shape 137"/>
          <p:cNvSpPr/>
          <p:nvPr/>
        </p:nvSpPr>
        <p:spPr>
          <a:xfrm>
            <a:off x="1460500" y="7874000"/>
            <a:ext cx="10706100" cy="1244600"/>
          </a:xfrm>
          <a:prstGeom prst="rect">
            <a:avLst/>
          </a:prstGeom>
          <a:solidFill>
            <a:srgbClr val="CCCCCC"/>
          </a:solidFill>
          <a:ln w="25400">
            <a:solidFill/>
            <a:miter lim="400000"/>
          </a:ln>
          <a:extLst>
            <a:ext uri="{C572A759-6A51-4108-AA02-DFA0A04FC94B}">
              <ma14:wrappingTextBoxFlag xmlns:ma14="http://schemas.microsoft.com/office/mac/drawingml/2011/main" val="1"/>
            </a:ext>
          </a:extLst>
        </p:spPr>
        <p:txBody>
          <a:bodyPr lIns="127000" tIns="127000" rIns="127000" bIns="127000"/>
          <a:lstStyle/>
          <a:p>
            <a:pPr lvl="0">
              <a:defRPr sz="1800">
                <a:uFillTx/>
              </a:defRPr>
            </a:pPr>
            <a:r>
              <a:rPr sz="3400">
                <a:uFill>
                  <a:solidFill/>
                </a:uFill>
              </a:rPr>
              <a:t>“If people can’t apply it, they won’t buy it”</a:t>
            </a:r>
            <a:endParaRPr sz="3400">
              <a:uFill>
                <a:solidFill/>
              </a:uFill>
            </a:endParaRPr>
          </a:p>
          <a:p>
            <a:pPr lvl="2">
              <a:buClrTx/>
              <a:defRPr sz="1800">
                <a:uFillTx/>
              </a:defRPr>
            </a:pPr>
            <a:r>
              <a:rPr sz="2400">
                <a:uFill>
                  <a:solidFill/>
                </a:uFill>
              </a:rPr>
              <a:t>- Robert Spradely</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 grpId="1" fill="hold">
                                  <p:stCondLst>
                                    <p:cond delay="500"/>
                                  </p:stCondLst>
                                  <p:iterate type="el" backwards="0">
                                    <p:tmAbs val="0"/>
                                  </p:iterate>
                                  <p:childTnLst>
                                    <p:set>
                                      <p:cBhvr>
                                        <p:cTn id="6" fill="hold"/>
                                        <p:tgtEl>
                                          <p:spTgt spid="135">
                                            <p:bg/>
                                          </p:spTgt>
                                        </p:tgtEl>
                                        <p:attrNameLst>
                                          <p:attrName>style.visibility</p:attrName>
                                        </p:attrNameLst>
                                      </p:cBhvr>
                                      <p:to>
                                        <p:strVal val="visible"/>
                                      </p:to>
                                    </p:set>
                                    <p:anim calcmode="lin" valueType="num">
                                      <p:cBhvr>
                                        <p:cTn id="7" dur="1500" fill="hold"/>
                                        <p:tgtEl>
                                          <p:spTgt spid="135">
                                            <p:bg/>
                                          </p:spTgt>
                                        </p:tgtEl>
                                        <p:attrNameLst>
                                          <p:attrName>ppt_x</p:attrName>
                                        </p:attrNameLst>
                                      </p:cBhvr>
                                      <p:tavLst>
                                        <p:tav tm="0">
                                          <p:val>
                                            <p:strVal val="0-#ppt_w/2"/>
                                          </p:val>
                                        </p:tav>
                                        <p:tav tm="100000">
                                          <p:val>
                                            <p:strVal val="#ppt_x"/>
                                          </p:val>
                                        </p:tav>
                                      </p:tavLst>
                                    </p:anim>
                                    <p:anim calcmode="lin" valueType="num">
                                      <p:cBhvr>
                                        <p:cTn id="8" dur="1500" fill="hold"/>
                                        <p:tgtEl>
                                          <p:spTgt spid="135">
                                            <p:bg/>
                                          </p:spTgt>
                                        </p:tgtEl>
                                        <p:attrNameLst>
                                          <p:attrName>ppt_y</p:attrName>
                                        </p:attrNameLst>
                                      </p:cBhvr>
                                      <p:tavLst>
                                        <p:tav tm="0">
                                          <p:val>
                                            <p:strVal val="#ppt_y"/>
                                          </p:val>
                                        </p:tav>
                                        <p:tav tm="100000">
                                          <p:val>
                                            <p:strVal val="#ppt_y"/>
                                          </p:val>
                                        </p:tav>
                                      </p:tavLst>
                                    </p:anim>
                                  </p:childTnLst>
                                </p:cTn>
                              </p:par>
                              <p:par>
                                <p:cTn id="9" presetClass="entr" presetSubtype="8" presetID="2" grpId="1" fill="hold">
                                  <p:stCondLst>
                                    <p:cond delay="0"/>
                                  </p:stCondLst>
                                  <p:iterate type="el" backwards="0">
                                    <p:tmAbs val="0"/>
                                  </p:iterate>
                                  <p:childTnLst>
                                    <p:set>
                                      <p:cBhvr>
                                        <p:cTn id="10" fill="hold"/>
                                        <p:tgtEl>
                                          <p:spTgt spid="135">
                                            <p:txEl>
                                              <p:pRg st="0" end="0"/>
                                            </p:txEl>
                                          </p:spTgt>
                                        </p:tgtEl>
                                        <p:attrNameLst>
                                          <p:attrName>style.visibility</p:attrName>
                                        </p:attrNameLst>
                                      </p:cBhvr>
                                      <p:to>
                                        <p:strVal val="visible"/>
                                      </p:to>
                                    </p:set>
                                    <p:anim calcmode="lin" valueType="num">
                                      <p:cBhvr>
                                        <p:cTn id="11" dur="1500" fill="hold"/>
                                        <p:tgtEl>
                                          <p:spTgt spid="135">
                                            <p:txEl>
                                              <p:pRg st="0" end="0"/>
                                            </p:txEl>
                                          </p:spTgt>
                                        </p:tgtEl>
                                        <p:attrNameLst>
                                          <p:attrName>ppt_x</p:attrName>
                                        </p:attrNameLst>
                                      </p:cBhvr>
                                      <p:tavLst>
                                        <p:tav tm="0">
                                          <p:val>
                                            <p:strVal val="0-#ppt_w/2"/>
                                          </p:val>
                                        </p:tav>
                                        <p:tav tm="100000">
                                          <p:val>
                                            <p:strVal val="#ppt_x"/>
                                          </p:val>
                                        </p:tav>
                                      </p:tavLst>
                                    </p:anim>
                                    <p:anim calcmode="lin" valueType="num">
                                      <p:cBhvr>
                                        <p:cTn id="12" dur="1500" fill="hold"/>
                                        <p:tgtEl>
                                          <p:spTgt spid="135">
                                            <p:txEl>
                                              <p:pRg st="0" end="0"/>
                                            </p:txEl>
                                          </p:spTgt>
                                        </p:tgtEl>
                                        <p:attrNameLst>
                                          <p:attrName>ppt_y</p:attrName>
                                        </p:attrNameLst>
                                      </p:cBhvr>
                                      <p:tavLst>
                                        <p:tav tm="0">
                                          <p:val>
                                            <p:strVal val="#ppt_y"/>
                                          </p:val>
                                        </p:tav>
                                        <p:tav tm="100000">
                                          <p:val>
                                            <p:strVal val="#ppt_y"/>
                                          </p:val>
                                        </p:tav>
                                      </p:tavLst>
                                    </p:anim>
                                  </p:childTnLst>
                                </p:cTn>
                              </p:par>
                              <p:par>
                                <p:cTn id="13" presetClass="entr" presetSubtype="8" presetID="2" grpId="1" fill="hold">
                                  <p:stCondLst>
                                    <p:cond delay="0"/>
                                  </p:stCondLst>
                                  <p:iterate type="el" backwards="0">
                                    <p:tmAbs val="0"/>
                                  </p:iterate>
                                  <p:childTnLst>
                                    <p:set>
                                      <p:cBhvr>
                                        <p:cTn id="14" fill="hold"/>
                                        <p:tgtEl>
                                          <p:spTgt spid="135">
                                            <p:txEl>
                                              <p:pRg st="1" end="1"/>
                                            </p:txEl>
                                          </p:spTgt>
                                        </p:tgtEl>
                                        <p:attrNameLst>
                                          <p:attrName>style.visibility</p:attrName>
                                        </p:attrNameLst>
                                      </p:cBhvr>
                                      <p:to>
                                        <p:strVal val="visible"/>
                                      </p:to>
                                    </p:set>
                                    <p:anim calcmode="lin" valueType="num">
                                      <p:cBhvr>
                                        <p:cTn id="15" dur="1500" fill="hold"/>
                                        <p:tgtEl>
                                          <p:spTgt spid="135">
                                            <p:txEl>
                                              <p:pRg st="1" end="1"/>
                                            </p:txEl>
                                          </p:spTgt>
                                        </p:tgtEl>
                                        <p:attrNameLst>
                                          <p:attrName>ppt_x</p:attrName>
                                        </p:attrNameLst>
                                      </p:cBhvr>
                                      <p:tavLst>
                                        <p:tav tm="0">
                                          <p:val>
                                            <p:strVal val="0-#ppt_w/2"/>
                                          </p:val>
                                        </p:tav>
                                        <p:tav tm="100000">
                                          <p:val>
                                            <p:strVal val="#ppt_x"/>
                                          </p:val>
                                        </p:tav>
                                      </p:tavLst>
                                    </p:anim>
                                    <p:anim calcmode="lin" valueType="num">
                                      <p:cBhvr>
                                        <p:cTn id="16" dur="1500" fill="hold"/>
                                        <p:tgtEl>
                                          <p:spTgt spid="135">
                                            <p:txEl>
                                              <p:pRg st="1" end="1"/>
                                            </p:txEl>
                                          </p:spTgt>
                                        </p:tgtEl>
                                        <p:attrNameLst>
                                          <p:attrName>ppt_y</p:attrName>
                                        </p:attrNameLst>
                                      </p:cBhvr>
                                      <p:tavLst>
                                        <p:tav tm="0">
                                          <p:val>
                                            <p:strVal val="#ppt_y"/>
                                          </p:val>
                                        </p:tav>
                                        <p:tav tm="100000">
                                          <p:val>
                                            <p:strVal val="#ppt_y"/>
                                          </p:val>
                                        </p:tav>
                                      </p:tavLst>
                                    </p:anim>
                                  </p:childTnLst>
                                </p:cTn>
                              </p:par>
                              <p:par>
                                <p:cTn id="17" presetClass="entr" presetSubtype="8" presetID="2" grpId="1" fill="hold">
                                  <p:stCondLst>
                                    <p:cond delay="0"/>
                                  </p:stCondLst>
                                  <p:iterate type="el" backwards="0">
                                    <p:tmAbs val="0"/>
                                  </p:iterate>
                                  <p:childTnLst>
                                    <p:set>
                                      <p:cBhvr>
                                        <p:cTn id="18" fill="hold"/>
                                        <p:tgtEl>
                                          <p:spTgt spid="135">
                                            <p:txEl>
                                              <p:pRg st="2" end="2"/>
                                            </p:txEl>
                                          </p:spTgt>
                                        </p:tgtEl>
                                        <p:attrNameLst>
                                          <p:attrName>style.visibility</p:attrName>
                                        </p:attrNameLst>
                                      </p:cBhvr>
                                      <p:to>
                                        <p:strVal val="visible"/>
                                      </p:to>
                                    </p:set>
                                    <p:anim calcmode="lin" valueType="num">
                                      <p:cBhvr>
                                        <p:cTn id="19" dur="1500" fill="hold"/>
                                        <p:tgtEl>
                                          <p:spTgt spid="135">
                                            <p:txEl>
                                              <p:pRg st="2" end="2"/>
                                            </p:txEl>
                                          </p:spTgt>
                                        </p:tgtEl>
                                        <p:attrNameLst>
                                          <p:attrName>ppt_x</p:attrName>
                                        </p:attrNameLst>
                                      </p:cBhvr>
                                      <p:tavLst>
                                        <p:tav tm="0">
                                          <p:val>
                                            <p:strVal val="0-#ppt_w/2"/>
                                          </p:val>
                                        </p:tav>
                                        <p:tav tm="100000">
                                          <p:val>
                                            <p:strVal val="#ppt_x"/>
                                          </p:val>
                                        </p:tav>
                                      </p:tavLst>
                                    </p:anim>
                                    <p:anim calcmode="lin" valueType="num">
                                      <p:cBhvr>
                                        <p:cTn id="20" dur="1500" fill="hold"/>
                                        <p:tgtEl>
                                          <p:spTgt spid="1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 grpId="1" fill="hold">
                                  <p:stCondLst>
                                    <p:cond delay="0"/>
                                  </p:stCondLst>
                                  <p:iterate type="el" backwards="0">
                                    <p:tmAbs val="0"/>
                                  </p:iterate>
                                  <p:childTnLst>
                                    <p:set>
                                      <p:cBhvr>
                                        <p:cTn id="24" fill="hold"/>
                                        <p:tgtEl>
                                          <p:spTgt spid="135">
                                            <p:txEl>
                                              <p:pRg st="3" end="3"/>
                                            </p:txEl>
                                          </p:spTgt>
                                        </p:tgtEl>
                                        <p:attrNameLst>
                                          <p:attrName>style.visibility</p:attrName>
                                        </p:attrNameLst>
                                      </p:cBhvr>
                                      <p:to>
                                        <p:strVal val="visible"/>
                                      </p:to>
                                    </p:set>
                                    <p:anim calcmode="lin" valueType="num">
                                      <p:cBhvr>
                                        <p:cTn id="25" dur="1500" fill="hold"/>
                                        <p:tgtEl>
                                          <p:spTgt spid="135">
                                            <p:txEl>
                                              <p:pRg st="3" end="3"/>
                                            </p:txEl>
                                          </p:spTgt>
                                        </p:tgtEl>
                                        <p:attrNameLst>
                                          <p:attrName>ppt_x</p:attrName>
                                        </p:attrNameLst>
                                      </p:cBhvr>
                                      <p:tavLst>
                                        <p:tav tm="0">
                                          <p:val>
                                            <p:strVal val="0-#ppt_w/2"/>
                                          </p:val>
                                        </p:tav>
                                        <p:tav tm="100000">
                                          <p:val>
                                            <p:strVal val="#ppt_x"/>
                                          </p:val>
                                        </p:tav>
                                      </p:tavLst>
                                    </p:anim>
                                    <p:anim calcmode="lin" valueType="num">
                                      <p:cBhvr>
                                        <p:cTn id="26" dur="1500" fill="hold"/>
                                        <p:tgtEl>
                                          <p:spTgt spid="135">
                                            <p:txEl>
                                              <p:pRg st="3" end="3"/>
                                            </p:txEl>
                                          </p:spTgt>
                                        </p:tgtEl>
                                        <p:attrNameLst>
                                          <p:attrName>ppt_y</p:attrName>
                                        </p:attrNameLst>
                                      </p:cBhvr>
                                      <p:tavLst>
                                        <p:tav tm="0">
                                          <p:val>
                                            <p:strVal val="#ppt_y"/>
                                          </p:val>
                                        </p:tav>
                                        <p:tav tm="100000">
                                          <p:val>
                                            <p:strVal val="#ppt_y"/>
                                          </p:val>
                                        </p:tav>
                                      </p:tavLst>
                                    </p:anim>
                                  </p:childTnLst>
                                </p:cTn>
                              </p:par>
                              <p:par>
                                <p:cTn id="27" presetClass="entr" presetSubtype="8" presetID="2" grpId="1" fill="hold">
                                  <p:stCondLst>
                                    <p:cond delay="0"/>
                                  </p:stCondLst>
                                  <p:iterate type="el" backwards="0">
                                    <p:tmAbs val="0"/>
                                  </p:iterate>
                                  <p:childTnLst>
                                    <p:set>
                                      <p:cBhvr>
                                        <p:cTn id="28" fill="hold"/>
                                        <p:tgtEl>
                                          <p:spTgt spid="135">
                                            <p:txEl>
                                              <p:pRg st="4" end="4"/>
                                            </p:txEl>
                                          </p:spTgt>
                                        </p:tgtEl>
                                        <p:attrNameLst>
                                          <p:attrName>style.visibility</p:attrName>
                                        </p:attrNameLst>
                                      </p:cBhvr>
                                      <p:to>
                                        <p:strVal val="visible"/>
                                      </p:to>
                                    </p:set>
                                    <p:anim calcmode="lin" valueType="num">
                                      <p:cBhvr>
                                        <p:cTn id="29" dur="1500" fill="hold"/>
                                        <p:tgtEl>
                                          <p:spTgt spid="135">
                                            <p:txEl>
                                              <p:pRg st="4" end="4"/>
                                            </p:txEl>
                                          </p:spTgt>
                                        </p:tgtEl>
                                        <p:attrNameLst>
                                          <p:attrName>ppt_x</p:attrName>
                                        </p:attrNameLst>
                                      </p:cBhvr>
                                      <p:tavLst>
                                        <p:tav tm="0">
                                          <p:val>
                                            <p:strVal val="0-#ppt_w/2"/>
                                          </p:val>
                                        </p:tav>
                                        <p:tav tm="100000">
                                          <p:val>
                                            <p:strVal val="#ppt_x"/>
                                          </p:val>
                                        </p:tav>
                                      </p:tavLst>
                                    </p:anim>
                                    <p:anim calcmode="lin" valueType="num">
                                      <p:cBhvr>
                                        <p:cTn id="30" dur="1500" fill="hold"/>
                                        <p:tgtEl>
                                          <p:spTgt spid="1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 grpId="1" fill="hold">
                                  <p:stCondLst>
                                    <p:cond delay="0"/>
                                  </p:stCondLst>
                                  <p:iterate type="el" backwards="0">
                                    <p:tmAbs val="0"/>
                                  </p:iterate>
                                  <p:childTnLst>
                                    <p:set>
                                      <p:cBhvr>
                                        <p:cTn id="34" fill="hold"/>
                                        <p:tgtEl>
                                          <p:spTgt spid="135">
                                            <p:txEl>
                                              <p:pRg st="5" end="5"/>
                                            </p:txEl>
                                          </p:spTgt>
                                        </p:tgtEl>
                                        <p:attrNameLst>
                                          <p:attrName>style.visibility</p:attrName>
                                        </p:attrNameLst>
                                      </p:cBhvr>
                                      <p:to>
                                        <p:strVal val="visible"/>
                                      </p:to>
                                    </p:set>
                                    <p:anim calcmode="lin" valueType="num">
                                      <p:cBhvr>
                                        <p:cTn id="35" dur="1500" fill="hold"/>
                                        <p:tgtEl>
                                          <p:spTgt spid="135">
                                            <p:txEl>
                                              <p:pRg st="5" end="5"/>
                                            </p:txEl>
                                          </p:spTgt>
                                        </p:tgtEl>
                                        <p:attrNameLst>
                                          <p:attrName>ppt_x</p:attrName>
                                        </p:attrNameLst>
                                      </p:cBhvr>
                                      <p:tavLst>
                                        <p:tav tm="0">
                                          <p:val>
                                            <p:strVal val="0-#ppt_w/2"/>
                                          </p:val>
                                        </p:tav>
                                        <p:tav tm="100000">
                                          <p:val>
                                            <p:strVal val="#ppt_x"/>
                                          </p:val>
                                        </p:tav>
                                      </p:tavLst>
                                    </p:anim>
                                    <p:anim calcmode="lin" valueType="num">
                                      <p:cBhvr>
                                        <p:cTn id="36" dur="1500" fill="hold"/>
                                        <p:tgtEl>
                                          <p:spTgt spid="135">
                                            <p:txEl>
                                              <p:pRg st="5" end="5"/>
                                            </p:txEl>
                                          </p:spTgt>
                                        </p:tgtEl>
                                        <p:attrNameLst>
                                          <p:attrName>ppt_y</p:attrName>
                                        </p:attrNameLst>
                                      </p:cBhvr>
                                      <p:tavLst>
                                        <p:tav tm="0">
                                          <p:val>
                                            <p:strVal val="#ppt_y"/>
                                          </p:val>
                                        </p:tav>
                                        <p:tav tm="100000">
                                          <p:val>
                                            <p:strVal val="#ppt_y"/>
                                          </p:val>
                                        </p:tav>
                                      </p:tavLst>
                                    </p:anim>
                                  </p:childTnLst>
                                </p:cTn>
                              </p:par>
                              <p:par>
                                <p:cTn id="37" presetClass="entr" presetSubtype="8" presetID="2" grpId="1" fill="hold">
                                  <p:stCondLst>
                                    <p:cond delay="0"/>
                                  </p:stCondLst>
                                  <p:iterate type="el" backwards="0">
                                    <p:tmAbs val="0"/>
                                  </p:iterate>
                                  <p:childTnLst>
                                    <p:set>
                                      <p:cBhvr>
                                        <p:cTn id="38" fill="hold"/>
                                        <p:tgtEl>
                                          <p:spTgt spid="135">
                                            <p:txEl>
                                              <p:pRg st="6" end="6"/>
                                            </p:txEl>
                                          </p:spTgt>
                                        </p:tgtEl>
                                        <p:attrNameLst>
                                          <p:attrName>style.visibility</p:attrName>
                                        </p:attrNameLst>
                                      </p:cBhvr>
                                      <p:to>
                                        <p:strVal val="visible"/>
                                      </p:to>
                                    </p:set>
                                    <p:anim calcmode="lin" valueType="num">
                                      <p:cBhvr>
                                        <p:cTn id="39" dur="1500" fill="hold"/>
                                        <p:tgtEl>
                                          <p:spTgt spid="135">
                                            <p:txEl>
                                              <p:pRg st="6" end="6"/>
                                            </p:txEl>
                                          </p:spTgt>
                                        </p:tgtEl>
                                        <p:attrNameLst>
                                          <p:attrName>ppt_x</p:attrName>
                                        </p:attrNameLst>
                                      </p:cBhvr>
                                      <p:tavLst>
                                        <p:tav tm="0">
                                          <p:val>
                                            <p:strVal val="0-#ppt_w/2"/>
                                          </p:val>
                                        </p:tav>
                                        <p:tav tm="100000">
                                          <p:val>
                                            <p:strVal val="#ppt_x"/>
                                          </p:val>
                                        </p:tav>
                                      </p:tavLst>
                                    </p:anim>
                                    <p:anim calcmode="lin" valueType="num">
                                      <p:cBhvr>
                                        <p:cTn id="40" dur="1500" fill="hold"/>
                                        <p:tgtEl>
                                          <p:spTgt spid="1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16" presetID="9" grpId="2" fill="hold">
                                  <p:stCondLst>
                                    <p:cond delay="0"/>
                                  </p:stCondLst>
                                  <p:iterate type="el" backwards="0">
                                    <p:tmAbs val="0"/>
                                  </p:iterate>
                                  <p:childTnLst>
                                    <p:set>
                                      <p:cBhvr>
                                        <p:cTn id="44" fill="hold"/>
                                        <p:tgtEl>
                                          <p:spTgt spid="137"/>
                                        </p:tgtEl>
                                        <p:attrNameLst>
                                          <p:attrName>style.visibility</p:attrName>
                                        </p:attrNameLst>
                                      </p:cBhvr>
                                      <p:to>
                                        <p:strVal val="visible"/>
                                      </p:to>
                                    </p:set>
                                    <p:animEffect filter="dissolve(in)" transition="in">
                                      <p:cBhvr>
                                        <p:cTn id="45"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 grpId="2"/>
      <p:bldP build="p" bldLvl="1" animBg="1" rev="0" advAuto="0" spid="135"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body" idx="1"/>
          </p:nvPr>
        </p:nvSpPr>
        <p:spPr>
          <a:prstGeom prst="rect">
            <a:avLst/>
          </a:prstGeom>
        </p:spPr>
        <p:txBody>
          <a:bodyPr/>
          <a:lstStyle/>
          <a:p>
            <a:pPr lvl="0">
              <a:defRPr sz="1800">
                <a:uFillTx/>
              </a:defRPr>
            </a:pPr>
            <a:r>
              <a:rPr sz="3400">
                <a:uFill>
                  <a:solidFill/>
                </a:uFill>
              </a:rPr>
              <a:t>Jesus selects His world-changing leadership team</a:t>
            </a:r>
            <a:endParaRPr sz="3400">
              <a:uFill>
                <a:solidFill/>
              </a:uFill>
            </a:endParaRPr>
          </a:p>
          <a:p>
            <a:pPr lvl="1">
              <a:defRPr sz="1800">
                <a:uFillTx/>
              </a:defRPr>
            </a:pPr>
            <a:r>
              <a:rPr sz="2800">
                <a:uFill>
                  <a:solidFill/>
                </a:uFill>
              </a:rPr>
              <a:t>Luke 6:12-13, “... spent the whole night in prayer ... chose 12 of them ...”</a:t>
            </a:r>
            <a:endParaRPr sz="2800">
              <a:uFill>
                <a:solidFill/>
              </a:uFill>
            </a:endParaRPr>
          </a:p>
          <a:p>
            <a:pPr lvl="1">
              <a:defRPr sz="1800">
                <a:uFillTx/>
              </a:defRPr>
            </a:pPr>
            <a:r>
              <a:rPr sz="2800">
                <a:uFill>
                  <a:solidFill/>
                </a:uFill>
              </a:rPr>
              <a:t>The key to a successful anything is </a:t>
            </a:r>
            <a:r>
              <a:rPr sz="2800" u="sng">
                <a:uFill>
                  <a:solidFill/>
                </a:uFill>
              </a:rPr>
              <a:t>LEADERSHIP</a:t>
            </a:r>
            <a:r>
              <a:rPr sz="2800">
                <a:uFill>
                  <a:solidFill/>
                </a:uFill>
              </a:rPr>
              <a:t>!</a:t>
            </a:r>
            <a:endParaRPr sz="2800">
              <a:uFill>
                <a:solidFill/>
              </a:uFill>
            </a:endParaRPr>
          </a:p>
          <a:p>
            <a:pPr lvl="1">
              <a:defRPr sz="1800">
                <a:uFillTx/>
              </a:defRPr>
            </a:pPr>
            <a:r>
              <a:rPr sz="2800">
                <a:uFill>
                  <a:solidFill/>
                </a:uFill>
              </a:rPr>
              <a:t>Jesus knew that His mission would be restricted or released depending on His leadership reproduction.</a:t>
            </a:r>
          </a:p>
        </p:txBody>
      </p:sp>
      <p:sp>
        <p:nvSpPr>
          <p:cNvPr id="142" name="Shape 142"/>
          <p:cNvSpPr/>
          <p:nvPr>
            <p:ph type="title"/>
          </p:nvPr>
        </p:nvSpPr>
        <p:spPr>
          <a:prstGeom prst="rect">
            <a:avLst/>
          </a:prstGeom>
        </p:spPr>
        <p:txBody>
          <a:bodyPr/>
          <a:lstStyle/>
          <a:p>
            <a:pPr lvl="0">
              <a:defRPr b="0" sz="1800">
                <a:uFillTx/>
              </a:defRPr>
            </a:pPr>
            <a:r>
              <a:rPr b="1" sz="4400">
                <a:uFill>
                  <a:solidFill/>
                </a:uFill>
              </a:rPr>
              <a:t>Selecting Leaders</a:t>
            </a:r>
          </a:p>
        </p:txBody>
      </p:sp>
      <p:sp>
        <p:nvSpPr>
          <p:cNvPr id="143" name="Shape 143"/>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500"/>
                                  </p:stCondLst>
                                  <p:iterate type="el" backwards="0">
                                    <p:tmAbs val="0"/>
                                  </p:iterate>
                                  <p:childTnLst>
                                    <p:set>
                                      <p:cBhvr>
                                        <p:cTn id="6" fill="hold"/>
                                        <p:tgtEl>
                                          <p:spTgt spid="141">
                                            <p:bg/>
                                          </p:spTgt>
                                        </p:tgtEl>
                                        <p:attrNameLst>
                                          <p:attrName>style.visibility</p:attrName>
                                        </p:attrNameLst>
                                      </p:cBhvr>
                                      <p:to>
                                        <p:strVal val="visible"/>
                                      </p:to>
                                    </p:set>
                                    <p:animEffect filter="wipe(left)" transition="in">
                                      <p:cBhvr>
                                        <p:cTn id="7" dur="1000"/>
                                        <p:tgtEl>
                                          <p:spTgt spid="141">
                                            <p:bg/>
                                          </p:spTgt>
                                        </p:tgtEl>
                                      </p:cBhvr>
                                    </p:animEffect>
                                  </p:childTnLst>
                                </p:cTn>
                              </p:par>
                              <p:par>
                                <p:cTn id="8" presetClass="entr" presetSubtype="8" presetID="22" grpId="1" fill="hold">
                                  <p:stCondLst>
                                    <p:cond delay="0"/>
                                  </p:stCondLst>
                                  <p:iterate type="el" backwards="0">
                                    <p:tmAbs val="0"/>
                                  </p:iterate>
                                  <p:childTnLst>
                                    <p:set>
                                      <p:cBhvr>
                                        <p:cTn id="9" fill="hold"/>
                                        <p:tgtEl>
                                          <p:spTgt spid="141">
                                            <p:txEl>
                                              <p:pRg st="0" end="0"/>
                                            </p:txEl>
                                          </p:spTgt>
                                        </p:tgtEl>
                                        <p:attrNameLst>
                                          <p:attrName>style.visibility</p:attrName>
                                        </p:attrNameLst>
                                      </p:cBhvr>
                                      <p:to>
                                        <p:strVal val="visible"/>
                                      </p:to>
                                    </p:set>
                                    <p:animEffect filter="wipe(left)" transition="in">
                                      <p:cBhvr>
                                        <p:cTn id="10" dur="1000"/>
                                        <p:tgtEl>
                                          <p:spTgt spid="141">
                                            <p:txEl>
                                              <p:pRg st="0" end="0"/>
                                            </p:txEl>
                                          </p:spTgt>
                                        </p:tgtEl>
                                      </p:cBhvr>
                                    </p:animEffect>
                                  </p:childTnLst>
                                </p:cTn>
                              </p:par>
                              <p:par>
                                <p:cTn id="11" presetClass="entr" presetSubtype="8" presetID="22" grpId="1" fill="hold">
                                  <p:stCondLst>
                                    <p:cond delay="0"/>
                                  </p:stCondLst>
                                  <p:iterate type="el" backwards="0">
                                    <p:tmAbs val="0"/>
                                  </p:iterate>
                                  <p:childTnLst>
                                    <p:set>
                                      <p:cBhvr>
                                        <p:cTn id="12" fill="hold"/>
                                        <p:tgtEl>
                                          <p:spTgt spid="141">
                                            <p:txEl>
                                              <p:pRg st="1" end="1"/>
                                            </p:txEl>
                                          </p:spTgt>
                                        </p:tgtEl>
                                        <p:attrNameLst>
                                          <p:attrName>style.visibility</p:attrName>
                                        </p:attrNameLst>
                                      </p:cBhvr>
                                      <p:to>
                                        <p:strVal val="visible"/>
                                      </p:to>
                                    </p:set>
                                    <p:animEffect filter="wipe(left)" transition="in">
                                      <p:cBhvr>
                                        <p:cTn id="13" dur="1000"/>
                                        <p:tgtEl>
                                          <p:spTgt spid="141">
                                            <p:txEl>
                                              <p:pRg st="1" end="1"/>
                                            </p:txEl>
                                          </p:spTgt>
                                        </p:tgtEl>
                                      </p:cBhvr>
                                    </p:animEffect>
                                  </p:childTnLst>
                                </p:cTn>
                              </p:par>
                              <p:par>
                                <p:cTn id="14" presetClass="entr" presetSubtype="8" presetID="22" grpId="1" fill="hold">
                                  <p:stCondLst>
                                    <p:cond delay="0"/>
                                  </p:stCondLst>
                                  <p:iterate type="el" backwards="0">
                                    <p:tmAbs val="0"/>
                                  </p:iterate>
                                  <p:childTnLst>
                                    <p:set>
                                      <p:cBhvr>
                                        <p:cTn id="15" fill="hold"/>
                                        <p:tgtEl>
                                          <p:spTgt spid="141">
                                            <p:txEl>
                                              <p:pRg st="2" end="2"/>
                                            </p:txEl>
                                          </p:spTgt>
                                        </p:tgtEl>
                                        <p:attrNameLst>
                                          <p:attrName>style.visibility</p:attrName>
                                        </p:attrNameLst>
                                      </p:cBhvr>
                                      <p:to>
                                        <p:strVal val="visible"/>
                                      </p:to>
                                    </p:set>
                                    <p:animEffect filter="wipe(left)" transition="in">
                                      <p:cBhvr>
                                        <p:cTn id="16" dur="1000"/>
                                        <p:tgtEl>
                                          <p:spTgt spid="141">
                                            <p:txEl>
                                              <p:pRg st="2" end="2"/>
                                            </p:txEl>
                                          </p:spTgt>
                                        </p:tgtEl>
                                      </p:cBhvr>
                                    </p:animEffect>
                                  </p:childTnLst>
                                </p:cTn>
                              </p:par>
                              <p:par>
                                <p:cTn id="17" presetClass="entr" presetSubtype="8" presetID="22" grpId="1" fill="hold">
                                  <p:stCondLst>
                                    <p:cond delay="0"/>
                                  </p:stCondLst>
                                  <p:iterate type="el" backwards="0">
                                    <p:tmAbs val="0"/>
                                  </p:iterate>
                                  <p:childTnLst>
                                    <p:set>
                                      <p:cBhvr>
                                        <p:cTn id="18" fill="hold"/>
                                        <p:tgtEl>
                                          <p:spTgt spid="141">
                                            <p:txEl>
                                              <p:pRg st="3" end="3"/>
                                            </p:txEl>
                                          </p:spTgt>
                                        </p:tgtEl>
                                        <p:attrNameLst>
                                          <p:attrName>style.visibility</p:attrName>
                                        </p:attrNameLst>
                                      </p:cBhvr>
                                      <p:to>
                                        <p:strVal val="visible"/>
                                      </p:to>
                                    </p:set>
                                    <p:animEffect filter="wipe(left)" transition="in">
                                      <p:cBhvr>
                                        <p:cTn id="19" dur="1000"/>
                                        <p:tgtEl>
                                          <p:spTgt spid="14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1"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title"/>
          </p:nvPr>
        </p:nvSpPr>
        <p:spPr>
          <a:prstGeom prst="rect">
            <a:avLst/>
          </a:prstGeom>
        </p:spPr>
        <p:txBody>
          <a:bodyPr/>
          <a:lstStyle/>
          <a:p>
            <a:pPr lvl="0">
              <a:defRPr b="0" sz="1800">
                <a:uFillTx/>
              </a:defRPr>
            </a:pPr>
            <a:r>
              <a:rPr b="1" sz="4400">
                <a:uFill>
                  <a:solidFill/>
                </a:uFill>
              </a:rPr>
              <a:t>Where Leaders Come From?</a:t>
            </a:r>
          </a:p>
        </p:txBody>
      </p:sp>
      <p:sp>
        <p:nvSpPr>
          <p:cNvPr id="148" name="Shape 148"/>
          <p:cNvSpPr/>
          <p:nvPr>
            <p:ph type="body" idx="1"/>
          </p:nvPr>
        </p:nvSpPr>
        <p:spPr>
          <a:prstGeom prst="rect">
            <a:avLst/>
          </a:prstGeom>
        </p:spPr>
        <p:txBody>
          <a:bodyPr/>
          <a:lstStyle/>
          <a:p>
            <a:pPr lvl="0">
              <a:defRPr sz="1800">
                <a:uFillTx/>
              </a:defRPr>
            </a:pPr>
            <a:r>
              <a:rPr sz="3400">
                <a:uFill>
                  <a:solidFill/>
                </a:uFill>
              </a:rPr>
              <a:t>Not made by induction but by </a:t>
            </a:r>
            <a:r>
              <a:rPr sz="3400" u="sng">
                <a:uFill>
                  <a:solidFill/>
                </a:uFill>
              </a:rPr>
              <a:t>tedious reproduction</a:t>
            </a:r>
            <a:r>
              <a:rPr sz="3400">
                <a:uFill>
                  <a:solidFill/>
                </a:uFill>
              </a:rPr>
              <a:t>!</a:t>
            </a:r>
            <a:endParaRPr sz="3400">
              <a:uFill>
                <a:solidFill/>
              </a:uFill>
            </a:endParaRPr>
          </a:p>
          <a:p>
            <a:pPr lvl="0">
              <a:defRPr sz="1800">
                <a:uFillTx/>
              </a:defRPr>
            </a:pPr>
            <a:r>
              <a:rPr sz="3400">
                <a:uFill>
                  <a:solidFill/>
                </a:uFill>
              </a:rPr>
              <a:t>5 Practical steps for raising up leaders from within a Growth Group or ministry</a:t>
            </a:r>
            <a:endParaRPr sz="3400">
              <a:uFill>
                <a:solidFill/>
              </a:uFill>
            </a:endParaRPr>
          </a:p>
          <a:p>
            <a:pPr lvl="1" marL="857250" indent="-400050">
              <a:buClrTx/>
              <a:buAutoNum type="arabicPeriod" startAt="1"/>
              <a:defRPr sz="1800">
                <a:uFillTx/>
              </a:defRPr>
            </a:pPr>
            <a:r>
              <a:rPr sz="2800">
                <a:uFill>
                  <a:solidFill/>
                </a:uFill>
              </a:rPr>
              <a:t>Pray for guidance / which people does God want you to pursue ... then aggressively go after them!  Jesus example.</a:t>
            </a:r>
            <a:endParaRPr sz="2800">
              <a:uFill>
                <a:solidFill/>
              </a:uFill>
            </a:endParaRPr>
          </a:p>
          <a:p>
            <a:pPr lvl="1" marL="857250" indent="-400050">
              <a:buClrTx/>
              <a:buAutoNum type="arabicPeriod" startAt="1"/>
              <a:defRPr sz="1800">
                <a:uFillTx/>
              </a:defRPr>
            </a:pPr>
            <a:r>
              <a:rPr sz="2800">
                <a:uFill>
                  <a:solidFill/>
                </a:uFill>
              </a:rPr>
              <a:t>Spend time one on one - develop a personal relationship</a:t>
            </a:r>
            <a:endParaRPr sz="2800">
              <a:uFill>
                <a:solidFill/>
              </a:uFill>
            </a:endParaRPr>
          </a:p>
          <a:p>
            <a:pPr lvl="2">
              <a:buClrTx/>
              <a:buSzPct val="125000"/>
              <a:buChar char="•"/>
              <a:defRPr sz="1800">
                <a:uFillTx/>
              </a:defRPr>
            </a:pPr>
            <a:r>
              <a:rPr sz="2400">
                <a:uFill>
                  <a:solidFill/>
                </a:uFill>
              </a:rPr>
              <a:t>Mark 3:13-14, “... that they might be </a:t>
            </a:r>
            <a:r>
              <a:rPr sz="2400" u="sng">
                <a:uFill>
                  <a:solidFill/>
                </a:uFill>
              </a:rPr>
              <a:t>with Him</a:t>
            </a:r>
            <a:r>
              <a:rPr sz="2400">
                <a:uFill>
                  <a:solidFill/>
                </a:uFill>
              </a:rPr>
              <a:t> ...”</a:t>
            </a:r>
            <a:endParaRPr sz="2400">
              <a:uFill>
                <a:solidFill/>
              </a:uFill>
            </a:endParaRPr>
          </a:p>
          <a:p>
            <a:pPr lvl="3">
              <a:buClrTx/>
              <a:buSzPct val="125000"/>
              <a:buFontTx/>
              <a:buChar char="•"/>
              <a:defRPr>
                <a:uFillTx/>
              </a:defRPr>
            </a:pPr>
            <a:r>
              <a:rPr>
                <a:uFill>
                  <a:solidFill/>
                </a:uFill>
              </a:rPr>
              <a:t>Ex: breakfasts, devotions, crafts, home repair, dinner out, etc.</a:t>
            </a:r>
            <a:endParaRPr>
              <a:uFill>
                <a:solidFill/>
              </a:uFill>
            </a:endParaRPr>
          </a:p>
          <a:p>
            <a:pPr lvl="1" marL="857250" indent="-400050">
              <a:buClrTx/>
              <a:buAutoNum type="arabicPeriod" startAt="3"/>
              <a:defRPr sz="1800">
                <a:uFillTx/>
              </a:defRPr>
            </a:pPr>
            <a:r>
              <a:rPr sz="2800">
                <a:uFill>
                  <a:solidFill/>
                </a:uFill>
              </a:rPr>
              <a:t>Communicate vision - Help them recognize their potential</a:t>
            </a:r>
            <a:endParaRPr sz="2800">
              <a:uFill>
                <a:solidFill/>
              </a:uFill>
            </a:endParaRPr>
          </a:p>
          <a:p>
            <a:pPr lvl="1" marL="857250" indent="-400050">
              <a:buClrTx/>
              <a:buAutoNum type="arabicPeriod" startAt="3"/>
              <a:defRPr sz="1800">
                <a:uFillTx/>
              </a:defRPr>
            </a:pPr>
            <a:r>
              <a:rPr sz="2800">
                <a:uFill>
                  <a:solidFill/>
                </a:uFill>
              </a:rPr>
              <a:t>Be honest - speak the truth in love.</a:t>
            </a:r>
            <a:endParaRPr sz="2800">
              <a:uFill>
                <a:solidFill/>
              </a:uFill>
            </a:endParaRPr>
          </a:p>
          <a:p>
            <a:pPr lvl="2">
              <a:buClrTx/>
              <a:buSzPct val="125000"/>
              <a:buChar char="•"/>
              <a:defRPr sz="1800">
                <a:uFillTx/>
              </a:defRPr>
            </a:pPr>
            <a:r>
              <a:rPr sz="2400">
                <a:uFill>
                  <a:solidFill/>
                </a:uFill>
              </a:rPr>
              <a:t>Confront areas that need work, help round out rough areas, complement on slightest improvement</a:t>
            </a:r>
            <a:endParaRPr sz="2400">
              <a:uFill>
                <a:solidFill/>
              </a:uFill>
            </a:endParaRPr>
          </a:p>
          <a:p>
            <a:pPr lvl="1" marL="857250" indent="-400050">
              <a:buClrTx/>
              <a:buAutoNum type="arabicPeriod" startAt="5"/>
              <a:defRPr sz="1800">
                <a:uFillTx/>
              </a:defRPr>
            </a:pPr>
            <a:r>
              <a:rPr sz="2800">
                <a:uFill>
                  <a:solidFill/>
                </a:uFill>
              </a:rPr>
              <a:t>Be patient - may require years ... but worth every minute</a:t>
            </a:r>
          </a:p>
        </p:txBody>
      </p:sp>
      <p:sp>
        <p:nvSpPr>
          <p:cNvPr id="149" name="Shape 149"/>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23" grpId="1" fill="hold">
                                  <p:stCondLst>
                                    <p:cond delay="500"/>
                                  </p:stCondLst>
                                  <p:iterate type="el" backwards="0">
                                    <p:tmAbs val="0"/>
                                  </p:iterate>
                                  <p:childTnLst>
                                    <p:set>
                                      <p:cBhvr>
                                        <p:cTn id="6" fill="hold"/>
                                        <p:tgtEl>
                                          <p:spTgt spid="148">
                                            <p:bg/>
                                          </p:spTgt>
                                        </p:tgtEl>
                                        <p:attrNameLst>
                                          <p:attrName>style.visibility</p:attrName>
                                        </p:attrNameLst>
                                      </p:cBhvr>
                                      <p:to>
                                        <p:strVal val="visible"/>
                                      </p:to>
                                    </p:set>
                                    <p:anim calcmode="lin" valueType="num">
                                      <p:cBhvr>
                                        <p:cTn id="7" dur="1000" fill="hold"/>
                                        <p:tgtEl>
                                          <p:spTgt spid="148">
                                            <p:bg/>
                                          </p:spTgt>
                                        </p:tgtEl>
                                        <p:attrNameLst>
                                          <p:attrName>ppt_w</p:attrName>
                                        </p:attrNameLst>
                                      </p:cBhvr>
                                      <p:tavLst>
                                        <p:tav tm="0">
                                          <p:val>
                                            <p:fltVal val="0"/>
                                          </p:val>
                                        </p:tav>
                                        <p:tav tm="100000">
                                          <p:val>
                                            <p:strVal val="#ppt_w"/>
                                          </p:val>
                                        </p:tav>
                                      </p:tavLst>
                                    </p:anim>
                                    <p:anim calcmode="lin" valueType="num">
                                      <p:cBhvr>
                                        <p:cTn id="8" dur="1000" fill="hold"/>
                                        <p:tgtEl>
                                          <p:spTgt spid="148">
                                            <p:bg/>
                                          </p:spTgt>
                                        </p:tgtEl>
                                        <p:attrNameLst>
                                          <p:attrName>ppt_h</p:attrName>
                                        </p:attrNameLst>
                                      </p:cBhvr>
                                      <p:tavLst>
                                        <p:tav tm="0">
                                          <p:val>
                                            <p:fltVal val="0"/>
                                          </p:val>
                                        </p:tav>
                                        <p:tav tm="100000">
                                          <p:val>
                                            <p:strVal val="#ppt_h"/>
                                          </p:val>
                                        </p:tav>
                                      </p:tavLst>
                                    </p:anim>
                                  </p:childTnLst>
                                </p:cTn>
                              </p:par>
                              <p:par>
                                <p:cTn id="9" presetClass="entr" presetSubtype="16" presetID="23" grpId="1" fill="hold">
                                  <p:stCondLst>
                                    <p:cond delay="0"/>
                                  </p:stCondLst>
                                  <p:iterate type="el" backwards="0">
                                    <p:tmAbs val="0"/>
                                  </p:iterate>
                                  <p:childTnLst>
                                    <p:set>
                                      <p:cBhvr>
                                        <p:cTn id="10" fill="hold"/>
                                        <p:tgtEl>
                                          <p:spTgt spid="148">
                                            <p:txEl>
                                              <p:pRg st="0" end="0"/>
                                            </p:txEl>
                                          </p:spTgt>
                                        </p:tgtEl>
                                        <p:attrNameLst>
                                          <p:attrName>style.visibility</p:attrName>
                                        </p:attrNameLst>
                                      </p:cBhvr>
                                      <p:to>
                                        <p:strVal val="visible"/>
                                      </p:to>
                                    </p:set>
                                    <p:anim calcmode="lin" valueType="num">
                                      <p:cBhvr>
                                        <p:cTn id="11" dur="1000" fill="hold"/>
                                        <p:tgtEl>
                                          <p:spTgt spid="148">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4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6" presetID="23" grpId="1" fill="hold">
                                  <p:stCondLst>
                                    <p:cond delay="0"/>
                                  </p:stCondLst>
                                  <p:iterate type="el" backwards="0">
                                    <p:tmAbs val="0"/>
                                  </p:iterate>
                                  <p:childTnLst>
                                    <p:set>
                                      <p:cBhvr>
                                        <p:cTn id="16" fill="hold"/>
                                        <p:tgtEl>
                                          <p:spTgt spid="148">
                                            <p:txEl>
                                              <p:pRg st="1" end="1"/>
                                            </p:txEl>
                                          </p:spTgt>
                                        </p:tgtEl>
                                        <p:attrNameLst>
                                          <p:attrName>style.visibility</p:attrName>
                                        </p:attrNameLst>
                                      </p:cBhvr>
                                      <p:to>
                                        <p:strVal val="visible"/>
                                      </p:to>
                                    </p:set>
                                    <p:anim calcmode="lin" valueType="num">
                                      <p:cBhvr>
                                        <p:cTn id="17" dur="1000" fill="hold"/>
                                        <p:tgtEl>
                                          <p:spTgt spid="148">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148">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1000"/>
                            </p:stCondLst>
                            <p:childTnLst>
                              <p:par>
                                <p:cTn id="20" nodeType="afterEffect" presetClass="entr" presetSubtype="16" presetID="23" grpId="1" fill="hold">
                                  <p:stCondLst>
                                    <p:cond delay="0"/>
                                  </p:stCondLst>
                                  <p:iterate type="el" backwards="0">
                                    <p:tmAbs val="0"/>
                                  </p:iterate>
                                  <p:childTnLst>
                                    <p:set>
                                      <p:cBhvr>
                                        <p:cTn id="21" fill="hold"/>
                                        <p:tgtEl>
                                          <p:spTgt spid="148">
                                            <p:txEl>
                                              <p:pRg st="2" end="2"/>
                                            </p:txEl>
                                          </p:spTgt>
                                        </p:tgtEl>
                                        <p:attrNameLst>
                                          <p:attrName>style.visibility</p:attrName>
                                        </p:attrNameLst>
                                      </p:cBhvr>
                                      <p:to>
                                        <p:strVal val="visible"/>
                                      </p:to>
                                    </p:set>
                                    <p:anim calcmode="lin" valueType="num">
                                      <p:cBhvr>
                                        <p:cTn id="22" dur="1000" fill="hold"/>
                                        <p:tgtEl>
                                          <p:spTgt spid="148">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14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16" presetID="23" grpId="1" fill="hold">
                                  <p:stCondLst>
                                    <p:cond delay="0"/>
                                  </p:stCondLst>
                                  <p:iterate type="el" backwards="0">
                                    <p:tmAbs val="0"/>
                                  </p:iterate>
                                  <p:childTnLst>
                                    <p:set>
                                      <p:cBhvr>
                                        <p:cTn id="27" fill="hold"/>
                                        <p:tgtEl>
                                          <p:spTgt spid="148">
                                            <p:txEl>
                                              <p:pRg st="3" end="3"/>
                                            </p:txEl>
                                          </p:spTgt>
                                        </p:tgtEl>
                                        <p:attrNameLst>
                                          <p:attrName>style.visibility</p:attrName>
                                        </p:attrNameLst>
                                      </p:cBhvr>
                                      <p:to>
                                        <p:strVal val="visible"/>
                                      </p:to>
                                    </p:set>
                                    <p:anim calcmode="lin" valueType="num">
                                      <p:cBhvr>
                                        <p:cTn id="28" dur="1000" fill="hold"/>
                                        <p:tgtEl>
                                          <p:spTgt spid="148">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48">
                                            <p:txEl>
                                              <p:pRg st="3" end="3"/>
                                            </p:txEl>
                                          </p:spTgt>
                                        </p:tgtEl>
                                        <p:attrNameLst>
                                          <p:attrName>ppt_h</p:attrName>
                                        </p:attrNameLst>
                                      </p:cBhvr>
                                      <p:tavLst>
                                        <p:tav tm="0">
                                          <p:val>
                                            <p:fltVal val="0"/>
                                          </p:val>
                                        </p:tav>
                                        <p:tav tm="100000">
                                          <p:val>
                                            <p:strVal val="#ppt_h"/>
                                          </p:val>
                                        </p:tav>
                                      </p:tavLst>
                                    </p:anim>
                                  </p:childTnLst>
                                </p:cTn>
                              </p:par>
                            </p:childTnLst>
                          </p:cTn>
                        </p:par>
                        <p:par>
                          <p:cTn id="30" fill="hold">
                            <p:stCondLst>
                              <p:cond delay="1000"/>
                            </p:stCondLst>
                            <p:childTnLst>
                              <p:par>
                                <p:cTn id="31" nodeType="afterEffect" presetClass="entr" presetSubtype="16" presetID="23" grpId="1" fill="hold">
                                  <p:stCondLst>
                                    <p:cond delay="0"/>
                                  </p:stCondLst>
                                  <p:iterate type="el" backwards="0">
                                    <p:tmAbs val="0"/>
                                  </p:iterate>
                                  <p:childTnLst>
                                    <p:set>
                                      <p:cBhvr>
                                        <p:cTn id="32" fill="hold"/>
                                        <p:tgtEl>
                                          <p:spTgt spid="148">
                                            <p:txEl>
                                              <p:pRg st="4" end="4"/>
                                            </p:txEl>
                                          </p:spTgt>
                                        </p:tgtEl>
                                        <p:attrNameLst>
                                          <p:attrName>style.visibility</p:attrName>
                                        </p:attrNameLst>
                                      </p:cBhvr>
                                      <p:to>
                                        <p:strVal val="visible"/>
                                      </p:to>
                                    </p:set>
                                    <p:anim calcmode="lin" valueType="num">
                                      <p:cBhvr>
                                        <p:cTn id="33" dur="1000" fill="hold"/>
                                        <p:tgtEl>
                                          <p:spTgt spid="148">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148">
                                            <p:txEl>
                                              <p:pRg st="4" end="4"/>
                                            </p:txEl>
                                          </p:spTgt>
                                        </p:tgtEl>
                                        <p:attrNameLst>
                                          <p:attrName>ppt_h</p:attrName>
                                        </p:attrNameLst>
                                      </p:cBhvr>
                                      <p:tavLst>
                                        <p:tav tm="0">
                                          <p:val>
                                            <p:fltVal val="0"/>
                                          </p:val>
                                        </p:tav>
                                        <p:tav tm="100000">
                                          <p:val>
                                            <p:strVal val="#ppt_h"/>
                                          </p:val>
                                        </p:tav>
                                      </p:tavLst>
                                    </p:anim>
                                  </p:childTnLst>
                                </p:cTn>
                              </p:par>
                            </p:childTnLst>
                          </p:cTn>
                        </p:par>
                        <p:par>
                          <p:cTn id="35" fill="hold">
                            <p:stCondLst>
                              <p:cond delay="2000"/>
                            </p:stCondLst>
                            <p:childTnLst>
                              <p:par>
                                <p:cTn id="36" nodeType="afterEffect" presetClass="entr" presetSubtype="16" presetID="23" grpId="1" fill="hold">
                                  <p:stCondLst>
                                    <p:cond delay="0"/>
                                  </p:stCondLst>
                                  <p:iterate type="el" backwards="0">
                                    <p:tmAbs val="0"/>
                                  </p:iterate>
                                  <p:childTnLst>
                                    <p:set>
                                      <p:cBhvr>
                                        <p:cTn id="37" fill="hold"/>
                                        <p:tgtEl>
                                          <p:spTgt spid="148">
                                            <p:txEl>
                                              <p:pRg st="5" end="5"/>
                                            </p:txEl>
                                          </p:spTgt>
                                        </p:tgtEl>
                                        <p:attrNameLst>
                                          <p:attrName>style.visibility</p:attrName>
                                        </p:attrNameLst>
                                      </p:cBhvr>
                                      <p:to>
                                        <p:strVal val="visible"/>
                                      </p:to>
                                    </p:set>
                                    <p:anim calcmode="lin" valueType="num">
                                      <p:cBhvr>
                                        <p:cTn id="38" dur="1000" fill="hold"/>
                                        <p:tgtEl>
                                          <p:spTgt spid="148">
                                            <p:txEl>
                                              <p:pRg st="5" end="5"/>
                                            </p:txEl>
                                          </p:spTgt>
                                        </p:tgtEl>
                                        <p:attrNameLst>
                                          <p:attrName>ppt_w</p:attrName>
                                        </p:attrNameLst>
                                      </p:cBhvr>
                                      <p:tavLst>
                                        <p:tav tm="0">
                                          <p:val>
                                            <p:fltVal val="0"/>
                                          </p:val>
                                        </p:tav>
                                        <p:tav tm="100000">
                                          <p:val>
                                            <p:strVal val="#ppt_w"/>
                                          </p:val>
                                        </p:tav>
                                      </p:tavLst>
                                    </p:anim>
                                    <p:anim calcmode="lin" valueType="num">
                                      <p:cBhvr>
                                        <p:cTn id="39" dur="1000" fill="hold"/>
                                        <p:tgtEl>
                                          <p:spTgt spid="148">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16" presetID="23" grpId="1" fill="hold">
                                  <p:stCondLst>
                                    <p:cond delay="0"/>
                                  </p:stCondLst>
                                  <p:iterate type="el" backwards="0">
                                    <p:tmAbs val="0"/>
                                  </p:iterate>
                                  <p:childTnLst>
                                    <p:set>
                                      <p:cBhvr>
                                        <p:cTn id="43" fill="hold"/>
                                        <p:tgtEl>
                                          <p:spTgt spid="148">
                                            <p:txEl>
                                              <p:pRg st="6" end="6"/>
                                            </p:txEl>
                                          </p:spTgt>
                                        </p:tgtEl>
                                        <p:attrNameLst>
                                          <p:attrName>style.visibility</p:attrName>
                                        </p:attrNameLst>
                                      </p:cBhvr>
                                      <p:to>
                                        <p:strVal val="visible"/>
                                      </p:to>
                                    </p:set>
                                    <p:anim calcmode="lin" valueType="num">
                                      <p:cBhvr>
                                        <p:cTn id="44" dur="1000" fill="hold"/>
                                        <p:tgtEl>
                                          <p:spTgt spid="148">
                                            <p:txEl>
                                              <p:pRg st="6" end="6"/>
                                            </p:txEl>
                                          </p:spTgt>
                                        </p:tgtEl>
                                        <p:attrNameLst>
                                          <p:attrName>ppt_w</p:attrName>
                                        </p:attrNameLst>
                                      </p:cBhvr>
                                      <p:tavLst>
                                        <p:tav tm="0">
                                          <p:val>
                                            <p:fltVal val="0"/>
                                          </p:val>
                                        </p:tav>
                                        <p:tav tm="100000">
                                          <p:val>
                                            <p:strVal val="#ppt_w"/>
                                          </p:val>
                                        </p:tav>
                                      </p:tavLst>
                                    </p:anim>
                                    <p:anim calcmode="lin" valueType="num">
                                      <p:cBhvr>
                                        <p:cTn id="45" dur="1000" fill="hold"/>
                                        <p:tgtEl>
                                          <p:spTgt spid="148">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16" presetID="23" grpId="1" fill="hold">
                                  <p:stCondLst>
                                    <p:cond delay="0"/>
                                  </p:stCondLst>
                                  <p:iterate type="el" backwards="0">
                                    <p:tmAbs val="0"/>
                                  </p:iterate>
                                  <p:childTnLst>
                                    <p:set>
                                      <p:cBhvr>
                                        <p:cTn id="49" fill="hold"/>
                                        <p:tgtEl>
                                          <p:spTgt spid="148">
                                            <p:txEl>
                                              <p:pRg st="7" end="7"/>
                                            </p:txEl>
                                          </p:spTgt>
                                        </p:tgtEl>
                                        <p:attrNameLst>
                                          <p:attrName>style.visibility</p:attrName>
                                        </p:attrNameLst>
                                      </p:cBhvr>
                                      <p:to>
                                        <p:strVal val="visible"/>
                                      </p:to>
                                    </p:set>
                                    <p:anim calcmode="lin" valueType="num">
                                      <p:cBhvr>
                                        <p:cTn id="50" dur="1000" fill="hold"/>
                                        <p:tgtEl>
                                          <p:spTgt spid="148">
                                            <p:txEl>
                                              <p:pRg st="7" end="7"/>
                                            </p:txEl>
                                          </p:spTgt>
                                        </p:tgtEl>
                                        <p:attrNameLst>
                                          <p:attrName>ppt_w</p:attrName>
                                        </p:attrNameLst>
                                      </p:cBhvr>
                                      <p:tavLst>
                                        <p:tav tm="0">
                                          <p:val>
                                            <p:fltVal val="0"/>
                                          </p:val>
                                        </p:tav>
                                        <p:tav tm="100000">
                                          <p:val>
                                            <p:strVal val="#ppt_w"/>
                                          </p:val>
                                        </p:tav>
                                      </p:tavLst>
                                    </p:anim>
                                    <p:anim calcmode="lin" valueType="num">
                                      <p:cBhvr>
                                        <p:cTn id="51" dur="1000" fill="hold"/>
                                        <p:tgtEl>
                                          <p:spTgt spid="148">
                                            <p:txEl>
                                              <p:pRg st="7" end="7"/>
                                            </p:txEl>
                                          </p:spTgt>
                                        </p:tgtEl>
                                        <p:attrNameLst>
                                          <p:attrName>ppt_h</p:attrName>
                                        </p:attrNameLst>
                                      </p:cBhvr>
                                      <p:tavLst>
                                        <p:tav tm="0">
                                          <p:val>
                                            <p:fltVal val="0"/>
                                          </p:val>
                                        </p:tav>
                                        <p:tav tm="100000">
                                          <p:val>
                                            <p:strVal val="#ppt_h"/>
                                          </p:val>
                                        </p:tav>
                                      </p:tavLst>
                                    </p:anim>
                                  </p:childTnLst>
                                </p:cTn>
                              </p:par>
                            </p:childTnLst>
                          </p:cTn>
                        </p:par>
                        <p:par>
                          <p:cTn id="52" fill="hold">
                            <p:stCondLst>
                              <p:cond delay="1000"/>
                            </p:stCondLst>
                            <p:childTnLst>
                              <p:par>
                                <p:cTn id="53" nodeType="afterEffect" presetClass="entr" presetSubtype="16" presetID="23" grpId="1" fill="hold">
                                  <p:stCondLst>
                                    <p:cond delay="0"/>
                                  </p:stCondLst>
                                  <p:iterate type="el" backwards="0">
                                    <p:tmAbs val="0"/>
                                  </p:iterate>
                                  <p:childTnLst>
                                    <p:set>
                                      <p:cBhvr>
                                        <p:cTn id="54" fill="hold"/>
                                        <p:tgtEl>
                                          <p:spTgt spid="148">
                                            <p:txEl>
                                              <p:pRg st="8" end="8"/>
                                            </p:txEl>
                                          </p:spTgt>
                                        </p:tgtEl>
                                        <p:attrNameLst>
                                          <p:attrName>style.visibility</p:attrName>
                                        </p:attrNameLst>
                                      </p:cBhvr>
                                      <p:to>
                                        <p:strVal val="visible"/>
                                      </p:to>
                                    </p:set>
                                    <p:anim calcmode="lin" valueType="num">
                                      <p:cBhvr>
                                        <p:cTn id="55" dur="1000" fill="hold"/>
                                        <p:tgtEl>
                                          <p:spTgt spid="148">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148">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16" presetID="23" grpId="1" fill="hold">
                                  <p:stCondLst>
                                    <p:cond delay="0"/>
                                  </p:stCondLst>
                                  <p:iterate type="el" backwards="0">
                                    <p:tmAbs val="0"/>
                                  </p:iterate>
                                  <p:childTnLst>
                                    <p:set>
                                      <p:cBhvr>
                                        <p:cTn id="60" fill="hold"/>
                                        <p:tgtEl>
                                          <p:spTgt spid="148">
                                            <p:txEl>
                                              <p:pRg st="9" end="9"/>
                                            </p:txEl>
                                          </p:spTgt>
                                        </p:tgtEl>
                                        <p:attrNameLst>
                                          <p:attrName>style.visibility</p:attrName>
                                        </p:attrNameLst>
                                      </p:cBhvr>
                                      <p:to>
                                        <p:strVal val="visible"/>
                                      </p:to>
                                    </p:set>
                                    <p:anim calcmode="lin" valueType="num">
                                      <p:cBhvr>
                                        <p:cTn id="61" dur="1000" fill="hold"/>
                                        <p:tgtEl>
                                          <p:spTgt spid="148">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148">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8"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prstGeom prst="rect">
            <a:avLst/>
          </a:prstGeom>
        </p:spPr>
        <p:txBody>
          <a:bodyPr/>
          <a:lstStyle/>
          <a:p>
            <a:pPr lvl="0">
              <a:defRPr b="0" sz="1800">
                <a:uFillTx/>
              </a:defRPr>
            </a:pPr>
            <a:r>
              <a:rPr b="1" sz="4400">
                <a:uFill>
                  <a:solidFill/>
                </a:uFill>
              </a:rPr>
              <a:t>Growth Group Leaders </a:t>
            </a:r>
            <a:endParaRPr b="1" sz="4400">
              <a:uFill>
                <a:solidFill/>
              </a:uFill>
            </a:endParaRPr>
          </a:p>
          <a:p>
            <a:pPr lvl="0">
              <a:defRPr b="0" sz="1800">
                <a:uFillTx/>
              </a:defRPr>
            </a:pPr>
            <a:r>
              <a:rPr b="1" sz="4400">
                <a:uFill>
                  <a:solidFill/>
                </a:uFill>
              </a:rPr>
              <a:t>NEEDED</a:t>
            </a:r>
          </a:p>
        </p:txBody>
      </p:sp>
      <p:sp>
        <p:nvSpPr>
          <p:cNvPr id="154" name="Shape 154"/>
          <p:cNvSpPr/>
          <p:nvPr>
            <p:ph type="body" idx="1"/>
          </p:nvPr>
        </p:nvSpPr>
        <p:spPr>
          <a:prstGeom prst="rect">
            <a:avLst/>
          </a:prstGeom>
        </p:spPr>
        <p:txBody>
          <a:bodyPr/>
          <a:lstStyle/>
          <a:p>
            <a:pPr lvl="0" marL="0" indent="0" algn="ctr">
              <a:buSzTx/>
              <a:buNone/>
              <a:defRPr sz="1800">
                <a:uFillTx/>
              </a:defRPr>
            </a:pPr>
            <a:r>
              <a:rPr sz="4200">
                <a:uFill>
                  <a:solidFill/>
                </a:uFill>
              </a:rPr>
              <a:t>The </a:t>
            </a:r>
            <a:r>
              <a:rPr b="1" sz="4200">
                <a:uFill>
                  <a:solidFill/>
                </a:uFill>
              </a:rPr>
              <a:t>Win</a:t>
            </a:r>
            <a:r>
              <a:rPr sz="4200">
                <a:uFill>
                  <a:solidFill/>
                </a:uFill>
              </a:rPr>
              <a:t> is ... </a:t>
            </a:r>
            <a:endParaRPr sz="4200">
              <a:uFill>
                <a:solidFill/>
              </a:uFill>
            </a:endParaRPr>
          </a:p>
          <a:p>
            <a:pPr lvl="0" marL="0" indent="0" algn="ctr">
              <a:buSzTx/>
              <a:buNone/>
              <a:defRPr sz="1800">
                <a:uFillTx/>
              </a:defRPr>
            </a:pPr>
            <a:r>
              <a:rPr sz="4200">
                <a:uFill>
                  <a:solidFill/>
                </a:uFill>
              </a:rPr>
              <a:t>to </a:t>
            </a:r>
            <a:r>
              <a:rPr sz="4200" u="sng">
                <a:uFill>
                  <a:solidFill/>
                </a:uFill>
              </a:rPr>
              <a:t>connect with people</a:t>
            </a:r>
            <a:r>
              <a:rPr sz="4200">
                <a:uFill>
                  <a:solidFill/>
                </a:uFill>
              </a:rPr>
              <a:t> through Growth Groups to allow discipleship and reproduction can occur!</a:t>
            </a:r>
            <a:endParaRPr sz="4200">
              <a:uFill>
                <a:solidFill/>
              </a:uFill>
            </a:endParaRPr>
          </a:p>
          <a:p>
            <a:pPr lvl="0">
              <a:defRPr sz="1800">
                <a:uFillTx/>
              </a:defRPr>
            </a:pPr>
            <a:endParaRPr sz="3400">
              <a:uFill>
                <a:solidFill/>
              </a:uFill>
            </a:endParaRPr>
          </a:p>
          <a:p>
            <a:pPr lvl="0">
              <a:defRPr sz="1800">
                <a:uFillTx/>
              </a:defRPr>
            </a:pPr>
            <a:r>
              <a:rPr sz="3400">
                <a:uFill>
                  <a:solidFill/>
                </a:uFill>
              </a:rPr>
              <a:t>We need Growth Group Leaders! </a:t>
            </a:r>
            <a:endParaRPr sz="3400">
              <a:uFill>
                <a:solidFill/>
              </a:uFill>
            </a:endParaRPr>
          </a:p>
          <a:p>
            <a:pPr lvl="1">
              <a:defRPr sz="1800">
                <a:uFillTx/>
              </a:defRPr>
            </a:pPr>
            <a:r>
              <a:rPr sz="2800">
                <a:uFill>
                  <a:solidFill/>
                </a:uFill>
              </a:rPr>
              <a:t>Ministers to the Sheep</a:t>
            </a:r>
            <a:endParaRPr sz="2800">
              <a:uFill>
                <a:solidFill/>
              </a:uFill>
            </a:endParaRPr>
          </a:p>
          <a:p>
            <a:pPr lvl="1">
              <a:defRPr sz="1800">
                <a:uFillTx/>
              </a:defRPr>
            </a:pPr>
            <a:r>
              <a:rPr sz="2800">
                <a:uFill>
                  <a:solidFill/>
                </a:uFill>
              </a:rPr>
              <a:t>Reproducers of Jesus</a:t>
            </a:r>
            <a:endParaRPr sz="2800">
              <a:uFill>
                <a:solidFill/>
              </a:uFill>
            </a:endParaRPr>
          </a:p>
          <a:p>
            <a:pPr lvl="1">
              <a:defRPr sz="1800">
                <a:uFillTx/>
              </a:defRPr>
            </a:pPr>
            <a:endParaRPr sz="2800">
              <a:uFill>
                <a:solidFill/>
              </a:uFill>
            </a:endParaRPr>
          </a:p>
          <a:p>
            <a:pPr lvl="0">
              <a:defRPr sz="1800">
                <a:uFillTx/>
              </a:defRPr>
            </a:pPr>
            <a:r>
              <a:rPr sz="3400">
                <a:uFill>
                  <a:solidFill/>
                </a:uFill>
              </a:rPr>
              <a:t>The need is NOW and we are ASKING ... Begin a Growth Group</a:t>
            </a:r>
          </a:p>
        </p:txBody>
      </p:sp>
      <p:sp>
        <p:nvSpPr>
          <p:cNvPr id="155" name="Shape 155"/>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lt" backwards="0">
                                    <p:tmAbs val="100"/>
                                  </p:iterate>
                                  <p:childTnLst>
                                    <p:set>
                                      <p:cBhvr>
                                        <p:cTn id="6" fill="hold"/>
                                        <p:tgtEl>
                                          <p:spTgt spid="154">
                                            <p:bg/>
                                          </p:spTgt>
                                        </p:tgtEl>
                                        <p:attrNameLst>
                                          <p:attrName>style.visibility</p:attrName>
                                        </p:attrNameLst>
                                      </p:cBhvr>
                                      <p:to>
                                        <p:strVal val="visible"/>
                                      </p:to>
                                    </p:set>
                                    <p:animEffect filter="dissolve" transition="in">
                                      <p:cBhvr>
                                        <p:cTn id="7" dur="1500"/>
                                        <p:tgtEl>
                                          <p:spTgt spid="154">
                                            <p:bg/>
                                          </p:spTgt>
                                        </p:tgtEl>
                                      </p:cBhvr>
                                    </p:animEffect>
                                  </p:childTnLst>
                                </p:cTn>
                              </p:par>
                              <p:par>
                                <p:cTn id="8" presetClass="entr" presetSubtype="0" presetID="9" grpId="1" fill="hold">
                                  <p:stCondLst>
                                    <p:cond delay="0"/>
                                  </p:stCondLst>
                                  <p:iterate type="lt" backwards="0">
                                    <p:tmAbs val="100"/>
                                  </p:iterate>
                                  <p:childTnLst>
                                    <p:set>
                                      <p:cBhvr>
                                        <p:cTn id="9" fill="hold"/>
                                        <p:tgtEl>
                                          <p:spTgt spid="154">
                                            <p:txEl>
                                              <p:pRg st="0" end="0"/>
                                            </p:txEl>
                                          </p:spTgt>
                                        </p:tgtEl>
                                        <p:attrNameLst>
                                          <p:attrName>style.visibility</p:attrName>
                                        </p:attrNameLst>
                                      </p:cBhvr>
                                      <p:to>
                                        <p:strVal val="visible"/>
                                      </p:to>
                                    </p:set>
                                    <p:animEffect filter="dissolve" transition="in">
                                      <p:cBhvr>
                                        <p:cTn id="10" dur="1500"/>
                                        <p:tgtEl>
                                          <p:spTgt spid="154">
                                            <p:txEl>
                                              <p:pRg st="0" end="0"/>
                                            </p:txEl>
                                          </p:spTgt>
                                        </p:tgtEl>
                                      </p:cBhvr>
                                    </p:animEffect>
                                  </p:childTnLst>
                                </p:cTn>
                              </p:par>
                            </p:childTnLst>
                          </p:cTn>
                        </p:par>
                        <p:par>
                          <p:cTn id="11" fill="hold">
                            <p:stCondLst>
                              <p:cond delay="1500"/>
                            </p:stCondLst>
                            <p:childTnLst>
                              <p:par>
                                <p:cTn id="12" nodeType="afterEffect" presetClass="entr" presetSubtype="0" presetID="9" grpId="1" fill="hold">
                                  <p:stCondLst>
                                    <p:cond delay="0"/>
                                  </p:stCondLst>
                                  <p:iterate type="lt" backwards="0">
                                    <p:tmAbs val="100"/>
                                  </p:iterate>
                                  <p:childTnLst>
                                    <p:set>
                                      <p:cBhvr>
                                        <p:cTn id="13" fill="hold"/>
                                        <p:tgtEl>
                                          <p:spTgt spid="154">
                                            <p:txEl>
                                              <p:pRg st="1" end="1"/>
                                            </p:txEl>
                                          </p:spTgt>
                                        </p:tgtEl>
                                        <p:attrNameLst>
                                          <p:attrName>style.visibility</p:attrName>
                                        </p:attrNameLst>
                                      </p:cBhvr>
                                      <p:to>
                                        <p:strVal val="visible"/>
                                      </p:to>
                                    </p:set>
                                    <p:animEffect filter="dissolve" transition="in">
                                      <p:cBhvr>
                                        <p:cTn id="14" dur="1500"/>
                                        <p:tgtEl>
                                          <p:spTgt spid="154">
                                            <p:txEl>
                                              <p:pRg st="1" end="1"/>
                                            </p:txEl>
                                          </p:spTgt>
                                        </p:tgtEl>
                                      </p:cBhvr>
                                    </p:animEffect>
                                  </p:childTnLst>
                                </p:cTn>
                              </p:par>
                            </p:childTnLst>
                          </p:cTn>
                        </p:par>
                        <p:par>
                          <p:cTn id="15" fill="hold">
                            <p:stCondLst>
                              <p:cond delay="3000"/>
                            </p:stCondLst>
                            <p:childTnLst>
                              <p:par>
                                <p:cTn id="16" nodeType="afterEffect" presetClass="entr" presetSubtype="0" presetID="9" grpId="1" fill="hold">
                                  <p:stCondLst>
                                    <p:cond delay="0"/>
                                  </p:stCondLst>
                                  <p:iterate type="lt" backwards="0">
                                    <p:tmAbs val="100"/>
                                  </p:iterate>
                                  <p:childTnLst>
                                    <p:set>
                                      <p:cBhvr>
                                        <p:cTn id="17" fill="hold"/>
                                        <p:tgtEl>
                                          <p:spTgt spid="154">
                                            <p:txEl>
                                              <p:pRg st="2" end="2"/>
                                            </p:txEl>
                                          </p:spTgt>
                                        </p:tgtEl>
                                        <p:attrNameLst>
                                          <p:attrName>style.visibility</p:attrName>
                                        </p:attrNameLst>
                                      </p:cBhvr>
                                      <p:to>
                                        <p:strVal val="visible"/>
                                      </p:to>
                                    </p:set>
                                    <p:animEffect filter="dissolve" transition="in">
                                      <p:cBhvr>
                                        <p:cTn id="18" dur="1500"/>
                                        <p:tgtEl>
                                          <p:spTgt spid="154">
                                            <p:txEl>
                                              <p:pRg st="2" end="2"/>
                                            </p:txEl>
                                          </p:spTgt>
                                        </p:tgtEl>
                                      </p:cBhvr>
                                    </p:animEffect>
                                  </p:childTnLst>
                                </p:cTn>
                              </p:par>
                            </p:childTnLst>
                          </p:cTn>
                        </p:par>
                        <p:par>
                          <p:cTn id="19" fill="hold">
                            <p:stCondLst>
                              <p:cond delay="4500"/>
                            </p:stCondLst>
                            <p:childTnLst>
                              <p:par>
                                <p:cTn id="20" nodeType="afterEffect" presetClass="entr" presetSubtype="0" presetID="9" grpId="1" fill="hold">
                                  <p:stCondLst>
                                    <p:cond delay="0"/>
                                  </p:stCondLst>
                                  <p:iterate type="lt" backwards="0">
                                    <p:tmAbs val="100"/>
                                  </p:iterate>
                                  <p:childTnLst>
                                    <p:set>
                                      <p:cBhvr>
                                        <p:cTn id="21" fill="hold"/>
                                        <p:tgtEl>
                                          <p:spTgt spid="154">
                                            <p:txEl>
                                              <p:pRg st="3" end="3"/>
                                            </p:txEl>
                                          </p:spTgt>
                                        </p:tgtEl>
                                        <p:attrNameLst>
                                          <p:attrName>style.visibility</p:attrName>
                                        </p:attrNameLst>
                                      </p:cBhvr>
                                      <p:to>
                                        <p:strVal val="visible"/>
                                      </p:to>
                                    </p:set>
                                    <p:animEffect filter="dissolve" transition="in">
                                      <p:cBhvr>
                                        <p:cTn id="22" dur="1500"/>
                                        <p:tgtEl>
                                          <p:spTgt spid="154">
                                            <p:txEl>
                                              <p:pRg st="3" end="3"/>
                                            </p:txEl>
                                          </p:spTgt>
                                        </p:tgtEl>
                                      </p:cBhvr>
                                    </p:animEffect>
                                  </p:childTnLst>
                                </p:cTn>
                              </p:par>
                            </p:childTnLst>
                          </p:cTn>
                        </p:par>
                        <p:par>
                          <p:cTn id="23" fill="hold">
                            <p:stCondLst>
                              <p:cond delay="6000"/>
                            </p:stCondLst>
                            <p:childTnLst>
                              <p:par>
                                <p:cTn id="24" nodeType="afterEffect" presetClass="entr" presetSubtype="0" presetID="9" grpId="1" fill="hold">
                                  <p:stCondLst>
                                    <p:cond delay="0"/>
                                  </p:stCondLst>
                                  <p:iterate type="lt" backwards="0">
                                    <p:tmAbs val="100"/>
                                  </p:iterate>
                                  <p:childTnLst>
                                    <p:set>
                                      <p:cBhvr>
                                        <p:cTn id="25" fill="hold"/>
                                        <p:tgtEl>
                                          <p:spTgt spid="154">
                                            <p:txEl>
                                              <p:pRg st="4" end="4"/>
                                            </p:txEl>
                                          </p:spTgt>
                                        </p:tgtEl>
                                        <p:attrNameLst>
                                          <p:attrName>style.visibility</p:attrName>
                                        </p:attrNameLst>
                                      </p:cBhvr>
                                      <p:to>
                                        <p:strVal val="visible"/>
                                      </p:to>
                                    </p:set>
                                    <p:animEffect filter="dissolve" transition="in">
                                      <p:cBhvr>
                                        <p:cTn id="26" dur="1500"/>
                                        <p:tgtEl>
                                          <p:spTgt spid="154">
                                            <p:txEl>
                                              <p:pRg st="4" end="4"/>
                                            </p:txEl>
                                          </p:spTgt>
                                        </p:tgtEl>
                                      </p:cBhvr>
                                    </p:animEffect>
                                  </p:childTnLst>
                                </p:cTn>
                              </p:par>
                            </p:childTnLst>
                          </p:cTn>
                        </p:par>
                        <p:par>
                          <p:cTn id="27" fill="hold">
                            <p:stCondLst>
                              <p:cond delay="7500"/>
                            </p:stCondLst>
                            <p:childTnLst>
                              <p:par>
                                <p:cTn id="28" nodeType="afterEffect" presetClass="entr" presetSubtype="0" presetID="9" grpId="1" fill="hold">
                                  <p:stCondLst>
                                    <p:cond delay="0"/>
                                  </p:stCondLst>
                                  <p:iterate type="lt" backwards="0">
                                    <p:tmAbs val="100"/>
                                  </p:iterate>
                                  <p:childTnLst>
                                    <p:set>
                                      <p:cBhvr>
                                        <p:cTn id="29" fill="hold"/>
                                        <p:tgtEl>
                                          <p:spTgt spid="154">
                                            <p:txEl>
                                              <p:pRg st="5" end="5"/>
                                            </p:txEl>
                                          </p:spTgt>
                                        </p:tgtEl>
                                        <p:attrNameLst>
                                          <p:attrName>style.visibility</p:attrName>
                                        </p:attrNameLst>
                                      </p:cBhvr>
                                      <p:to>
                                        <p:strVal val="visible"/>
                                      </p:to>
                                    </p:set>
                                    <p:animEffect filter="dissolve" transition="in">
                                      <p:cBhvr>
                                        <p:cTn id="30" dur="1500"/>
                                        <p:tgtEl>
                                          <p:spTgt spid="154">
                                            <p:txEl>
                                              <p:pRg st="5" end="5"/>
                                            </p:txEl>
                                          </p:spTgt>
                                        </p:tgtEl>
                                      </p:cBhvr>
                                    </p:animEffect>
                                  </p:childTnLst>
                                </p:cTn>
                              </p:par>
                            </p:childTnLst>
                          </p:cTn>
                        </p:par>
                        <p:par>
                          <p:cTn id="31" fill="hold">
                            <p:stCondLst>
                              <p:cond delay="9000"/>
                            </p:stCondLst>
                            <p:childTnLst>
                              <p:par>
                                <p:cTn id="32" nodeType="afterEffect" presetClass="entr" presetSubtype="0" presetID="9" grpId="1" fill="hold">
                                  <p:stCondLst>
                                    <p:cond delay="0"/>
                                  </p:stCondLst>
                                  <p:iterate type="lt" backwards="0">
                                    <p:tmAbs val="100"/>
                                  </p:iterate>
                                  <p:childTnLst>
                                    <p:set>
                                      <p:cBhvr>
                                        <p:cTn id="33" fill="hold"/>
                                        <p:tgtEl>
                                          <p:spTgt spid="154">
                                            <p:txEl>
                                              <p:pRg st="6" end="6"/>
                                            </p:txEl>
                                          </p:spTgt>
                                        </p:tgtEl>
                                        <p:attrNameLst>
                                          <p:attrName>style.visibility</p:attrName>
                                        </p:attrNameLst>
                                      </p:cBhvr>
                                      <p:to>
                                        <p:strVal val="visible"/>
                                      </p:to>
                                    </p:set>
                                    <p:animEffect filter="dissolve" transition="in">
                                      <p:cBhvr>
                                        <p:cTn id="34" dur="1500"/>
                                        <p:tgtEl>
                                          <p:spTgt spid="154">
                                            <p:txEl>
                                              <p:pRg st="6" end="6"/>
                                            </p:txEl>
                                          </p:spTgt>
                                        </p:tgtEl>
                                      </p:cBhvr>
                                    </p:animEffect>
                                  </p:childTnLst>
                                </p:cTn>
                              </p:par>
                            </p:childTnLst>
                          </p:cTn>
                        </p:par>
                        <p:par>
                          <p:cTn id="35" fill="hold">
                            <p:stCondLst>
                              <p:cond delay="10500"/>
                            </p:stCondLst>
                            <p:childTnLst>
                              <p:par>
                                <p:cTn id="36" nodeType="afterEffect" presetClass="entr" presetSubtype="0" presetID="9" grpId="1" fill="hold">
                                  <p:stCondLst>
                                    <p:cond delay="0"/>
                                  </p:stCondLst>
                                  <p:iterate type="lt" backwards="0">
                                    <p:tmAbs val="100"/>
                                  </p:iterate>
                                  <p:childTnLst>
                                    <p:set>
                                      <p:cBhvr>
                                        <p:cTn id="37" fill="hold"/>
                                        <p:tgtEl>
                                          <p:spTgt spid="154">
                                            <p:txEl>
                                              <p:pRg st="7" end="7"/>
                                            </p:txEl>
                                          </p:spTgt>
                                        </p:tgtEl>
                                        <p:attrNameLst>
                                          <p:attrName>style.visibility</p:attrName>
                                        </p:attrNameLst>
                                      </p:cBhvr>
                                      <p:to>
                                        <p:strVal val="visible"/>
                                      </p:to>
                                    </p:set>
                                    <p:animEffect filter="dissolve" transition="in">
                                      <p:cBhvr>
                                        <p:cTn id="38" dur="1500"/>
                                        <p:tgtEl>
                                          <p:spTgt spid="154">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4"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
        <p:nvSpPr>
          <p:cNvPr id="58" name="Shape 58"/>
          <p:cNvSpPr/>
          <p:nvPr>
            <p:ph type="title"/>
          </p:nvPr>
        </p:nvSpPr>
        <p:spPr>
          <a:prstGeom prst="rect">
            <a:avLst/>
          </a:prstGeom>
        </p:spPr>
        <p:txBody>
          <a:bodyPr/>
          <a:lstStyle/>
          <a:p>
            <a:pPr lvl="0">
              <a:defRPr b="0" sz="1800">
                <a:uFillTx/>
              </a:defRPr>
            </a:pPr>
            <a:r>
              <a:rPr b="1" sz="4400">
                <a:uFill>
                  <a:solidFill/>
                </a:uFill>
              </a:rPr>
              <a:t>Agenda</a:t>
            </a:r>
          </a:p>
        </p:txBody>
      </p:sp>
      <p:sp>
        <p:nvSpPr>
          <p:cNvPr id="59" name="Shape 59"/>
          <p:cNvSpPr/>
          <p:nvPr>
            <p:ph type="body" idx="1"/>
          </p:nvPr>
        </p:nvSpPr>
        <p:spPr>
          <a:xfrm>
            <a:off x="977900" y="2387600"/>
            <a:ext cx="11049000" cy="7366000"/>
          </a:xfrm>
          <a:prstGeom prst="rect">
            <a:avLst/>
          </a:prstGeom>
        </p:spPr>
        <p:txBody>
          <a:bodyPr/>
          <a:lstStyle/>
          <a:p>
            <a:pPr lvl="0" marL="282388" indent="-282388">
              <a:spcBef>
                <a:spcPts val="600"/>
              </a:spcBef>
              <a:defRPr sz="1800">
                <a:uFillTx/>
              </a:defRPr>
            </a:pPr>
            <a:r>
              <a:rPr sz="2800">
                <a:uFill>
                  <a:solidFill/>
                </a:uFill>
              </a:rPr>
              <a:t>Praise and Worship</a:t>
            </a:r>
            <a:endParaRPr sz="2800">
              <a:uFill>
                <a:solidFill/>
              </a:uFill>
            </a:endParaRPr>
          </a:p>
          <a:p>
            <a:pPr lvl="0" marL="282388" indent="-282388">
              <a:spcBef>
                <a:spcPts val="600"/>
              </a:spcBef>
              <a:defRPr sz="1800">
                <a:uFillTx/>
              </a:defRPr>
            </a:pPr>
            <a:r>
              <a:rPr sz="2800">
                <a:uFill>
                  <a:solidFill/>
                </a:uFill>
              </a:rPr>
              <a:t>Welcome &amp; Prayer </a:t>
            </a:r>
            <a:endParaRPr sz="3400">
              <a:uFill>
                <a:solidFill/>
              </a:uFill>
            </a:endParaRPr>
          </a:p>
          <a:p>
            <a:pPr lvl="0" marL="282388" indent="-282388">
              <a:spcBef>
                <a:spcPts val="600"/>
              </a:spcBef>
              <a:defRPr sz="1800">
                <a:uFillTx/>
              </a:defRPr>
            </a:pPr>
            <a:r>
              <a:rPr sz="2800">
                <a:uFill>
                  <a:solidFill/>
                </a:uFill>
              </a:rPr>
              <a:t>Discussion Questions Review</a:t>
            </a:r>
            <a:endParaRPr sz="2800">
              <a:uFill>
                <a:solidFill/>
              </a:uFill>
            </a:endParaRPr>
          </a:p>
          <a:p>
            <a:pPr lvl="0" marL="282388" indent="-282388">
              <a:spcBef>
                <a:spcPts val="600"/>
              </a:spcBef>
              <a:defRPr sz="1800">
                <a:uFillTx/>
              </a:defRPr>
            </a:pPr>
            <a:r>
              <a:rPr sz="2800">
                <a:uFill>
                  <a:solidFill/>
                </a:uFill>
              </a:rPr>
              <a:t>Teaching – Leading Growth Groups Session I</a:t>
            </a:r>
            <a:endParaRPr sz="3400">
              <a:uFill>
                <a:solidFill/>
              </a:uFill>
            </a:endParaRPr>
          </a:p>
          <a:p>
            <a:pPr lvl="0" marL="282388" indent="-282388">
              <a:spcBef>
                <a:spcPts val="600"/>
              </a:spcBef>
              <a:defRPr sz="1800">
                <a:uFillTx/>
              </a:defRPr>
            </a:pPr>
            <a:r>
              <a:rPr sz="2800">
                <a:uFill>
                  <a:solidFill/>
                </a:uFill>
              </a:rPr>
              <a:t>Break</a:t>
            </a:r>
            <a:endParaRPr sz="3400">
              <a:uFill>
                <a:solidFill/>
              </a:uFill>
            </a:endParaRPr>
          </a:p>
          <a:p>
            <a:pPr lvl="0" marL="282388" indent="-282388">
              <a:spcBef>
                <a:spcPts val="600"/>
              </a:spcBef>
              <a:defRPr sz="1800">
                <a:uFillTx/>
              </a:defRPr>
            </a:pPr>
            <a:r>
              <a:rPr sz="2800">
                <a:uFill>
                  <a:solidFill/>
                </a:uFill>
              </a:rPr>
              <a:t>Teaching – Leading Growth Groups Session II</a:t>
            </a:r>
            <a:endParaRPr sz="3400">
              <a:uFill>
                <a:solidFill/>
              </a:uFill>
            </a:endParaRPr>
          </a:p>
          <a:p>
            <a:pPr lvl="0" marL="282388" indent="-282388">
              <a:spcBef>
                <a:spcPts val="600"/>
              </a:spcBef>
              <a:defRPr sz="1800">
                <a:uFillTx/>
              </a:defRPr>
            </a:pPr>
            <a:r>
              <a:rPr sz="2800">
                <a:uFill>
                  <a:solidFill/>
                </a:uFill>
              </a:rPr>
              <a:t>Questions and Answers</a:t>
            </a:r>
            <a:endParaRPr sz="3400">
              <a:uFill>
                <a:solidFill/>
              </a:uFill>
            </a:endParaRPr>
          </a:p>
          <a:p>
            <a:pPr lvl="0" marL="282388" indent="-282388">
              <a:spcBef>
                <a:spcPts val="600"/>
              </a:spcBef>
              <a:defRPr sz="1800">
                <a:uFillTx/>
              </a:defRPr>
            </a:pPr>
            <a:r>
              <a:rPr sz="2800">
                <a:uFill>
                  <a:solidFill/>
                </a:uFill>
              </a:rPr>
              <a:t>Action List</a:t>
            </a:r>
            <a:endParaRPr sz="2800">
              <a:uFill>
                <a:solidFill/>
              </a:uFill>
            </a:endParaRPr>
          </a:p>
          <a:p>
            <a:pPr lvl="0" marL="282388" indent="-282388">
              <a:spcBef>
                <a:spcPts val="600"/>
              </a:spcBef>
              <a:defRPr sz="1800">
                <a:uFillTx/>
              </a:defRPr>
            </a:pPr>
            <a:r>
              <a:rPr sz="2800">
                <a:uFill>
                  <a:solidFill/>
                </a:uFill>
              </a:rPr>
              <a:t>Distribute Materials</a:t>
            </a:r>
            <a:endParaRPr sz="3400">
              <a:uFill>
                <a:solidFill/>
              </a:uFill>
            </a:endParaRPr>
          </a:p>
          <a:p>
            <a:pPr lvl="0" marL="282388" indent="-282388">
              <a:spcBef>
                <a:spcPts val="600"/>
              </a:spcBef>
              <a:defRPr sz="1800">
                <a:uFillTx/>
              </a:defRPr>
            </a:pPr>
            <a:r>
              <a:rPr sz="2800">
                <a:uFill>
                  <a:solidFill/>
                </a:uFill>
              </a:rPr>
              <a:t>Close with prayer</a:t>
            </a:r>
          </a:p>
        </p:txBody>
      </p:sp>
    </p:spTree>
  </p:cSld>
  <p:clrMapOvr>
    <a:masterClrMapping/>
  </p:clrMapOvr>
  <p:transition spd="med"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9" name="droppedImage.png"/>
          <p:cNvPicPr/>
          <p:nvPr/>
        </p:nvPicPr>
        <p:blipFill>
          <a:blip r:embed="rId2">
            <a:extLst/>
          </a:blip>
          <a:stretch>
            <a:fillRect/>
          </a:stretch>
        </p:blipFill>
        <p:spPr>
          <a:xfrm>
            <a:off x="1244600" y="2219124"/>
            <a:ext cx="10422791" cy="6935895"/>
          </a:xfrm>
          <a:prstGeom prst="rect">
            <a:avLst/>
          </a:prstGeom>
          <a:ln w="12700">
            <a:miter lim="400000"/>
          </a:ln>
        </p:spPr>
      </p:pic>
      <p:sp>
        <p:nvSpPr>
          <p:cNvPr id="160" name="Shape 160"/>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
        <p:nvSpPr>
          <p:cNvPr id="161" name="Shape 161"/>
          <p:cNvSpPr/>
          <p:nvPr>
            <p:ph type="title"/>
          </p:nvPr>
        </p:nvSpPr>
        <p:spPr>
          <a:xfrm>
            <a:off x="330200" y="5807"/>
            <a:ext cx="7823200" cy="1955801"/>
          </a:xfrm>
          <a:prstGeom prst="rect">
            <a:avLst/>
          </a:prstGeom>
        </p:spPr>
        <p:txBody>
          <a:bodyPr/>
          <a:lstStyle/>
          <a:p>
            <a:pPr lvl="0">
              <a:defRPr b="0" sz="1800">
                <a:uFillTx/>
              </a:defRPr>
            </a:pPr>
            <a:r>
              <a:rPr b="1" sz="4400">
                <a:uFill>
                  <a:solidFill/>
                </a:uFill>
              </a:rPr>
              <a:t>Questions?</a:t>
            </a:r>
          </a:p>
        </p:txBody>
      </p:sp>
    </p:spTree>
  </p:cSld>
  <p:clrMapOvr>
    <a:masterClrMapping/>
  </p:clrMapOvr>
  <p:transition spd="slow" advClick="1">
    <p:dissolve/>
  </p:transition>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3" name="droppedImage.png"/>
          <p:cNvPicPr/>
          <p:nvPr/>
        </p:nvPicPr>
        <p:blipFill>
          <a:blip r:embed="rId3">
            <a:extLst/>
          </a:blip>
          <a:srcRect l="0" t="9019" r="59647" b="784"/>
          <a:stretch>
            <a:fillRect/>
          </a:stretch>
        </p:blipFill>
        <p:spPr>
          <a:xfrm>
            <a:off x="7892547" y="2413000"/>
            <a:ext cx="4858253" cy="6515430"/>
          </a:xfrm>
          <a:prstGeom prst="rect">
            <a:avLst/>
          </a:prstGeom>
          <a:ln w="12700">
            <a:miter lim="400000"/>
          </a:ln>
        </p:spPr>
      </p:pic>
      <p:sp>
        <p:nvSpPr>
          <p:cNvPr id="164" name="Shape 164"/>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
        <p:nvSpPr>
          <p:cNvPr id="165" name="Shape 165"/>
          <p:cNvSpPr/>
          <p:nvPr>
            <p:ph type="title"/>
          </p:nvPr>
        </p:nvSpPr>
        <p:spPr>
          <a:prstGeom prst="rect">
            <a:avLst/>
          </a:prstGeom>
        </p:spPr>
        <p:txBody>
          <a:bodyPr/>
          <a:lstStyle/>
          <a:p>
            <a:pPr lvl="0">
              <a:defRPr b="0" sz="1800">
                <a:uFillTx/>
              </a:defRPr>
            </a:pPr>
            <a:r>
              <a:rPr b="1" sz="4400">
                <a:uFill>
                  <a:solidFill/>
                </a:uFill>
              </a:rPr>
              <a:t>Action List (Prep for Next Week)</a:t>
            </a:r>
          </a:p>
        </p:txBody>
      </p:sp>
      <p:sp>
        <p:nvSpPr>
          <p:cNvPr id="166" name="Shape 166"/>
          <p:cNvSpPr/>
          <p:nvPr>
            <p:ph type="body" idx="1"/>
          </p:nvPr>
        </p:nvSpPr>
        <p:spPr>
          <a:xfrm>
            <a:off x="977900" y="2387600"/>
            <a:ext cx="11264900" cy="5511800"/>
          </a:xfrm>
          <a:prstGeom prst="rect">
            <a:avLst/>
          </a:prstGeom>
        </p:spPr>
        <p:txBody>
          <a:bodyPr/>
          <a:lstStyle/>
          <a:p>
            <a:pPr lvl="0">
              <a:defRPr sz="1800">
                <a:uFillTx/>
              </a:defRPr>
            </a:pPr>
            <a:r>
              <a:rPr sz="3400">
                <a:uFill>
                  <a:solidFill/>
                </a:uFill>
              </a:rPr>
              <a:t>Have Devotions &amp; Prayer Daily</a:t>
            </a:r>
            <a:endParaRPr sz="3400">
              <a:uFill>
                <a:solidFill/>
              </a:uFill>
            </a:endParaRPr>
          </a:p>
          <a:p>
            <a:pPr lvl="0">
              <a:defRPr sz="1800">
                <a:uFillTx/>
              </a:defRPr>
            </a:pPr>
            <a:r>
              <a:rPr sz="3400">
                <a:uFill>
                  <a:solidFill/>
                </a:uFill>
              </a:rPr>
              <a:t>Read “</a:t>
            </a:r>
            <a:r>
              <a:rPr sz="3400">
                <a:uFill>
                  <a:solidFill/>
                </a:uFill>
              </a:rPr>
              <a:t>Doing Church as a Team</a:t>
            </a:r>
            <a:r>
              <a:rPr sz="3400">
                <a:uFill>
                  <a:solidFill/>
                </a:uFill>
              </a:rPr>
              <a:t>” by </a:t>
            </a:r>
            <a:r>
              <a:rPr sz="3400">
                <a:uFill>
                  <a:solidFill/>
                </a:uFill>
              </a:rPr>
              <a:t>Wayne Cordeiro</a:t>
            </a:r>
            <a:r>
              <a:rPr sz="3400">
                <a:uFill>
                  <a:solidFill/>
                </a:uFill>
              </a:rPr>
              <a:t>. </a:t>
            </a:r>
            <a:endParaRPr sz="3400">
              <a:uFill>
                <a:solidFill/>
              </a:uFill>
            </a:endParaRPr>
          </a:p>
          <a:p>
            <a:pPr lvl="0">
              <a:defRPr sz="1800">
                <a:uFillTx/>
              </a:defRPr>
            </a:pPr>
            <a:r>
              <a:rPr sz="3400">
                <a:uFill>
                  <a:solidFill/>
                </a:uFill>
              </a:rPr>
              <a:t>Listen to EHS Great Host Audio Clips (3 short clips)</a:t>
            </a:r>
            <a:endParaRPr sz="3400">
              <a:uFill>
                <a:solidFill/>
              </a:uFill>
            </a:endParaRPr>
          </a:p>
          <a:p>
            <a:pPr lvl="0">
              <a:defRPr sz="1800">
                <a:uFillTx/>
              </a:defRPr>
            </a:pPr>
            <a:r>
              <a:rPr sz="3400">
                <a:uFill>
                  <a:solidFill/>
                </a:uFill>
              </a:rPr>
              <a:t>Review the NHT Growth Group Web Page and Resources</a:t>
            </a:r>
            <a:endParaRPr sz="3400">
              <a:uFill>
                <a:solidFill/>
              </a:uFill>
            </a:endParaRPr>
          </a:p>
          <a:p>
            <a:pPr lvl="0" marL="342900" indent="-342900" defTabSz="914400">
              <a:spcBef>
                <a:spcPts val="500"/>
              </a:spcBef>
              <a:defRPr sz="1800">
                <a:uFillTx/>
              </a:defRPr>
            </a:pPr>
            <a:r>
              <a:rPr sz="3400">
                <a:uFill>
                  <a:solidFill/>
                </a:uFill>
              </a:rPr>
              <a:t>Complete the Online Discussion Questions</a:t>
            </a:r>
          </a:p>
        </p:txBody>
      </p:sp>
    </p:spTree>
  </p:cSld>
  <p:clrMapOvr>
    <a:masterClrMapping/>
  </p:clrMapOvr>
  <p:transition spd="slow" advClick="1">
    <p:dissolve/>
  </p:transition>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0" name="droppedImage.png"/>
          <p:cNvPicPr/>
          <p:nvPr/>
        </p:nvPicPr>
        <p:blipFill>
          <a:blip r:embed="rId2">
            <a:extLst/>
          </a:blip>
          <a:stretch>
            <a:fillRect/>
          </a:stretch>
        </p:blipFill>
        <p:spPr>
          <a:xfrm>
            <a:off x="-893211" y="11170"/>
            <a:ext cx="14490701" cy="9730982"/>
          </a:xfrm>
          <a:prstGeom prst="rect">
            <a:avLst/>
          </a:prstGeom>
          <a:ln w="12700">
            <a:miter lim="400000"/>
          </a:ln>
        </p:spPr>
      </p:pic>
      <p:sp>
        <p:nvSpPr>
          <p:cNvPr id="171" name="Shape 171"/>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
        <p:nvSpPr>
          <p:cNvPr id="172" name="Shape 172"/>
          <p:cNvSpPr/>
          <p:nvPr>
            <p:ph type="title"/>
          </p:nvPr>
        </p:nvSpPr>
        <p:spPr>
          <a:prstGeom prst="rect">
            <a:avLst/>
          </a:prstGeom>
        </p:spPr>
        <p:txBody>
          <a:bodyPr/>
          <a:lstStyle>
            <a:lvl1pPr>
              <a:defRPr>
                <a:solidFill>
                  <a:srgbClr val="FFFFFF"/>
                </a:solidFill>
                <a:uFill>
                  <a:solidFill>
                    <a:srgbClr val="FFFFFF"/>
                  </a:solidFill>
                </a:uFill>
              </a:defRPr>
            </a:lvl1pPr>
          </a:lstStyle>
          <a:p>
            <a:pPr lvl="0">
              <a:defRPr b="0" sz="1800">
                <a:solidFill>
                  <a:srgbClr val="000000"/>
                </a:solidFill>
                <a:uFillTx/>
              </a:defRPr>
            </a:pPr>
            <a:r>
              <a:rPr b="1" sz="4400">
                <a:solidFill>
                  <a:srgbClr val="FFFFFF"/>
                </a:solidFill>
                <a:uFill>
                  <a:solidFill>
                    <a:srgbClr val="FFFFFF"/>
                  </a:solidFill>
                </a:uFill>
              </a:rPr>
              <a:t>Conclude</a:t>
            </a:r>
          </a:p>
        </p:txBody>
      </p:sp>
      <p:sp>
        <p:nvSpPr>
          <p:cNvPr id="173" name="Shape 173"/>
          <p:cNvSpPr/>
          <p:nvPr>
            <p:ph type="body" idx="1"/>
          </p:nvPr>
        </p:nvSpPr>
        <p:spPr>
          <a:prstGeom prst="rect">
            <a:avLst/>
          </a:prstGeom>
        </p:spPr>
        <p:txBody>
          <a:bodyPr/>
          <a:lstStyle/>
          <a:p>
            <a:pPr lvl="0">
              <a:defRPr sz="1800">
                <a:uFillTx/>
              </a:defRPr>
            </a:pPr>
            <a:r>
              <a:rPr sz="3400">
                <a:solidFill>
                  <a:srgbClr val="FFFFFF"/>
                </a:solidFill>
                <a:uFill>
                  <a:solidFill>
                    <a:srgbClr val="FFFFFF"/>
                  </a:solidFill>
                </a:uFill>
              </a:rPr>
              <a:t>Assign Refreshments </a:t>
            </a:r>
            <a:endParaRPr sz="3400">
              <a:solidFill>
                <a:srgbClr val="FFFFFF"/>
              </a:solidFill>
              <a:uFill>
                <a:solidFill>
                  <a:srgbClr val="FFFFFF"/>
                </a:solidFill>
              </a:uFill>
            </a:endParaRPr>
          </a:p>
          <a:p>
            <a:pPr lvl="0">
              <a:defRPr sz="1800">
                <a:uFillTx/>
              </a:defRPr>
            </a:pPr>
            <a:r>
              <a:rPr sz="3400">
                <a:solidFill>
                  <a:srgbClr val="FFFFFF"/>
                </a:solidFill>
                <a:uFill>
                  <a:solidFill>
                    <a:srgbClr val="FFFFFF"/>
                  </a:solidFill>
                </a:uFill>
              </a:rPr>
              <a:t>Close with prayer.</a:t>
            </a:r>
          </a:p>
        </p:txBody>
      </p:sp>
    </p:spTree>
  </p:cSld>
  <p:clrMapOvr>
    <a:masterClrMapping/>
  </p:clrMapOvr>
  <p:transition spd="med"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sldNum" sz="quarter" idx="2"/>
          </p:nvPr>
        </p:nvSpPr>
        <p:spPr>
          <a:xfrm>
            <a:off x="12629560" y="9355949"/>
            <a:ext cx="244290" cy="228601"/>
          </a:xfrm>
          <a:prstGeom prst="rect">
            <a:avLst/>
          </a:prstGeom>
          <a:ln w="9525"/>
          <a:extLst>
            <a:ext uri="{C572A759-6A51-4108-AA02-DFA0A04FC94B}">
              <ma14:wrappingTextBoxFlag xmlns:ma14="http://schemas.microsoft.com/office/mac/drawingml/2011/main" val="1"/>
            </a:ext>
          </a:extLst>
        </p:spPr>
        <p:txBody>
          <a:bodyPr/>
          <a:lstStyle>
            <a:lvl1pPr defTabSz="1842346"/>
          </a:lstStyle>
          <a:p>
            <a:pPr lvl="0">
              <a:defRPr sz="1800">
                <a:uFillTx/>
              </a:defRPr>
            </a:pPr>
            <a:fld id="{86CB4B4D-7CA3-9044-876B-883B54F8677D}" type="slidenum">
              <a:rPr sz="900">
                <a:uFill>
                  <a:solidFill/>
                </a:uFill>
              </a:rPr>
            </a:fld>
          </a:p>
        </p:txBody>
      </p:sp>
      <p:sp>
        <p:nvSpPr>
          <p:cNvPr id="62" name="Shape 62"/>
          <p:cNvSpPr/>
          <p:nvPr>
            <p:ph type="title"/>
          </p:nvPr>
        </p:nvSpPr>
        <p:spPr>
          <a:prstGeom prst="rect">
            <a:avLst/>
          </a:prstGeom>
          <a:ln w="9525"/>
        </p:spPr>
        <p:txBody>
          <a:bodyPr/>
          <a:lstStyle/>
          <a:p>
            <a:pPr lvl="0" defTabSz="1842346">
              <a:defRPr b="0" sz="1800">
                <a:uFillTx/>
              </a:defRPr>
            </a:pPr>
            <a:r>
              <a:rPr b="1" sz="4200">
                <a:uFill>
                  <a:solidFill/>
                </a:uFill>
              </a:rPr>
              <a:t>Characteristics &amp; Heart of</a:t>
            </a:r>
            <a:endParaRPr b="1" sz="4200">
              <a:uFill>
                <a:solidFill/>
              </a:uFill>
            </a:endParaRPr>
          </a:p>
          <a:p>
            <a:pPr lvl="0" defTabSz="1842346">
              <a:defRPr b="0" sz="1800">
                <a:uFillTx/>
              </a:defRPr>
            </a:pPr>
            <a:r>
              <a:rPr b="1" sz="4200">
                <a:uFill>
                  <a:solidFill/>
                </a:uFill>
              </a:rPr>
              <a:t>Leadership – Review</a:t>
            </a:r>
          </a:p>
        </p:txBody>
      </p:sp>
      <p:sp>
        <p:nvSpPr>
          <p:cNvPr id="63" name="Shape 63"/>
          <p:cNvSpPr/>
          <p:nvPr>
            <p:ph type="body" idx="1"/>
          </p:nvPr>
        </p:nvSpPr>
        <p:spPr>
          <a:xfrm>
            <a:off x="647904" y="2341086"/>
            <a:ext cx="9982201" cy="6769101"/>
          </a:xfrm>
          <a:prstGeom prst="rect">
            <a:avLst/>
          </a:prstGeom>
          <a:ln w="9525"/>
        </p:spPr>
        <p:txBody>
          <a:bodyPr/>
          <a:lstStyle/>
          <a:p>
            <a:pPr lvl="0" defTabSz="1842346">
              <a:defRPr sz="1800">
                <a:uFillTx/>
              </a:defRPr>
            </a:pPr>
            <a:r>
              <a:rPr sz="3000">
                <a:uFill>
                  <a:solidFill/>
                </a:uFill>
              </a:rPr>
              <a:t>Characteristics</a:t>
            </a:r>
            <a:endParaRPr sz="3000">
              <a:uFill>
                <a:solidFill/>
              </a:uFill>
            </a:endParaRPr>
          </a:p>
          <a:p>
            <a:pPr lvl="1" marL="763360" indent="-306160" defTabSz="1842346">
              <a:spcBef>
                <a:spcPts val="800"/>
              </a:spcBef>
              <a:defRPr sz="1800">
                <a:uFillTx/>
              </a:defRPr>
            </a:pPr>
            <a:r>
              <a:rPr sz="3000">
                <a:uFill>
                  <a:solidFill/>
                </a:uFill>
              </a:rPr>
              <a:t>Basis of Leadership - Ephesians 4:11-12</a:t>
            </a:r>
            <a:endParaRPr sz="3000">
              <a:uFill>
                <a:solidFill/>
              </a:uFill>
            </a:endParaRPr>
          </a:p>
          <a:p>
            <a:pPr lvl="2" marL="1143000" indent="-228600" defTabSz="1842346">
              <a:defRPr sz="1800">
                <a:uFillTx/>
              </a:defRPr>
            </a:pPr>
            <a:r>
              <a:rPr sz="2400">
                <a:uFill>
                  <a:solidFill/>
                </a:uFill>
              </a:rPr>
              <a:t>Leaders (Pastors) “... equip the saints”</a:t>
            </a:r>
            <a:endParaRPr sz="2400">
              <a:uFill>
                <a:solidFill/>
              </a:uFill>
            </a:endParaRPr>
          </a:p>
          <a:p>
            <a:pPr lvl="1" marL="763360" indent="-306160" defTabSz="1842346">
              <a:spcBef>
                <a:spcPts val="800"/>
              </a:spcBef>
              <a:defRPr sz="1800">
                <a:uFillTx/>
              </a:defRPr>
            </a:pPr>
            <a:r>
              <a:rPr sz="3000">
                <a:uFill>
                  <a:solidFill/>
                </a:uFill>
              </a:rPr>
              <a:t>What is a Leader? (characteristics)</a:t>
            </a:r>
            <a:endParaRPr sz="3000">
              <a:uFill>
                <a:solidFill/>
              </a:uFill>
            </a:endParaRPr>
          </a:p>
          <a:p>
            <a:pPr lvl="2" marL="1159328" indent="-244928" defTabSz="1842346">
              <a:buClrTx/>
              <a:buAutoNum type="arabicPeriod" startAt="1"/>
              <a:defRPr sz="1800">
                <a:uFillTx/>
              </a:defRPr>
            </a:pPr>
            <a:r>
              <a:rPr sz="2400">
                <a:uFill>
                  <a:solidFill/>
                </a:uFill>
              </a:rPr>
              <a:t>A man or woman of the word and prayer</a:t>
            </a:r>
            <a:endParaRPr sz="2400">
              <a:uFill>
                <a:solidFill/>
              </a:uFill>
            </a:endParaRPr>
          </a:p>
          <a:p>
            <a:pPr lvl="2" marL="1159328" indent="-244928" defTabSz="1842346">
              <a:buClrTx/>
              <a:buAutoNum type="arabicPeriod" startAt="1"/>
              <a:defRPr sz="1800">
                <a:uFillTx/>
              </a:defRPr>
            </a:pPr>
            <a:r>
              <a:rPr sz="2400">
                <a:uFill>
                  <a:solidFill/>
                </a:uFill>
              </a:rPr>
              <a:t>A lover</a:t>
            </a:r>
            <a:endParaRPr sz="2400">
              <a:uFill>
                <a:solidFill/>
              </a:uFill>
            </a:endParaRPr>
          </a:p>
          <a:p>
            <a:pPr lvl="2" marL="1159328" indent="-244928" defTabSz="1842346">
              <a:buClrTx/>
              <a:buAutoNum type="arabicPeriod" startAt="1"/>
              <a:defRPr sz="1800">
                <a:uFillTx/>
              </a:defRPr>
            </a:pPr>
            <a:r>
              <a:rPr sz="2400">
                <a:uFill>
                  <a:solidFill/>
                </a:uFill>
              </a:rPr>
              <a:t>A disciplined individual</a:t>
            </a:r>
            <a:endParaRPr sz="2400">
              <a:uFill>
                <a:solidFill/>
              </a:uFill>
            </a:endParaRPr>
          </a:p>
          <a:p>
            <a:pPr lvl="2" marL="1159328" indent="-244928" defTabSz="1842346">
              <a:buClrTx/>
              <a:buAutoNum type="arabicPeriod" startAt="1"/>
              <a:defRPr sz="1800">
                <a:uFillTx/>
              </a:defRPr>
            </a:pPr>
            <a:r>
              <a:rPr sz="2400">
                <a:uFill>
                  <a:solidFill/>
                </a:uFill>
              </a:rPr>
              <a:t>Perceptive</a:t>
            </a:r>
          </a:p>
        </p:txBody>
      </p:sp>
      <p:sp>
        <p:nvSpPr>
          <p:cNvPr id="64" name="Shape 64"/>
          <p:cNvSpPr/>
          <p:nvPr/>
        </p:nvSpPr>
        <p:spPr>
          <a:xfrm>
            <a:off x="7571119" y="4393408"/>
            <a:ext cx="3721101" cy="1443656"/>
          </a:xfrm>
          <a:prstGeom prst="rect">
            <a:avLst/>
          </a:prstGeom>
          <a:ln>
            <a:round/>
          </a:ln>
          <a:extLst>
            <a:ext uri="{C572A759-6A51-4108-AA02-DFA0A04FC94B}">
              <ma14:wrappingTextBoxFlag xmlns:ma14="http://schemas.microsoft.com/office/mac/drawingml/2011/main" val="1"/>
            </a:ext>
          </a:extLst>
        </p:spPr>
        <p:txBody>
          <a:bodyPr lIns="38100" tIns="38100" rIns="38100" bIns="38100"/>
          <a:lstStyle/>
          <a:p>
            <a:pPr lvl="1" marL="244928" indent="-244928" defTabSz="1842346">
              <a:spcBef>
                <a:spcPts val="600"/>
              </a:spcBef>
              <a:buClrTx/>
              <a:buSzPct val="100000"/>
              <a:buAutoNum type="arabicPeriod" startAt="5"/>
              <a:defRPr sz="1800">
                <a:uFillTx/>
              </a:defRPr>
            </a:pPr>
            <a:r>
              <a:rPr sz="2400">
                <a:uFill>
                  <a:solidFill/>
                </a:uFill>
              </a:rPr>
              <a:t>Teachable</a:t>
            </a:r>
            <a:endParaRPr sz="2400">
              <a:uFill>
                <a:solidFill/>
              </a:uFill>
            </a:endParaRPr>
          </a:p>
          <a:p>
            <a:pPr lvl="1" marL="244928" indent="-244928" defTabSz="1842346">
              <a:spcBef>
                <a:spcPts val="600"/>
              </a:spcBef>
              <a:buClrTx/>
              <a:buSzPct val="100000"/>
              <a:buAutoNum type="arabicPeriod" startAt="5"/>
              <a:defRPr sz="1800">
                <a:uFillTx/>
              </a:defRPr>
            </a:pPr>
            <a:r>
              <a:rPr sz="2400">
                <a:uFill>
                  <a:solidFill/>
                </a:uFill>
              </a:rPr>
              <a:t>Faithful</a:t>
            </a:r>
            <a:endParaRPr sz="2400">
              <a:uFill>
                <a:solidFill/>
              </a:uFill>
            </a:endParaRPr>
          </a:p>
          <a:p>
            <a:pPr lvl="1" marL="244928" indent="-244928" defTabSz="1842346">
              <a:spcBef>
                <a:spcPts val="600"/>
              </a:spcBef>
              <a:buClrTx/>
              <a:buSzPct val="100000"/>
              <a:buAutoNum type="arabicPeriod" startAt="5"/>
              <a:defRPr sz="1800">
                <a:uFillTx/>
              </a:defRPr>
            </a:pPr>
            <a:r>
              <a:rPr sz="2400">
                <a:uFill>
                  <a:solidFill/>
                </a:uFill>
              </a:rPr>
              <a:t>A Reproducer</a:t>
            </a:r>
          </a:p>
        </p:txBody>
      </p:sp>
      <p:sp>
        <p:nvSpPr>
          <p:cNvPr id="65" name="Shape 65"/>
          <p:cNvSpPr/>
          <p:nvPr/>
        </p:nvSpPr>
        <p:spPr>
          <a:xfrm>
            <a:off x="677904" y="6473012"/>
            <a:ext cx="11049001" cy="2808854"/>
          </a:xfrm>
          <a:prstGeom prst="rect">
            <a:avLst/>
          </a:prstGeom>
          <a:ln>
            <a:round/>
          </a:ln>
          <a:extLst>
            <a:ext uri="{C572A759-6A51-4108-AA02-DFA0A04FC94B}">
              <ma14:wrappingTextBoxFlag xmlns:ma14="http://schemas.microsoft.com/office/mac/drawingml/2011/main" val="1"/>
            </a:ext>
          </a:extLst>
        </p:spPr>
        <p:txBody>
          <a:bodyPr lIns="38100" tIns="38100" rIns="38100" bIns="38100"/>
          <a:lstStyle/>
          <a:p>
            <a:pPr lvl="0" marL="302558" indent="-302558" defTabSz="1842346">
              <a:spcBef>
                <a:spcPts val="800"/>
              </a:spcBef>
              <a:buSzPct val="50000"/>
              <a:buFont typeface="Monotype Sorts"/>
              <a:buChar char=""/>
              <a:defRPr sz="1800">
                <a:uFillTx/>
              </a:defRPr>
            </a:pPr>
            <a:r>
              <a:rPr sz="3000">
                <a:uFill>
                  <a:solidFill/>
                </a:uFill>
              </a:rPr>
              <a:t>Heart</a:t>
            </a:r>
            <a:endParaRPr sz="3000">
              <a:uFill>
                <a:solidFill/>
              </a:uFill>
            </a:endParaRPr>
          </a:p>
          <a:p>
            <a:pPr lvl="1" marL="763360" indent="-306160" defTabSz="1842346">
              <a:spcBef>
                <a:spcPts val="800"/>
              </a:spcBef>
              <a:buSzPct val="100000"/>
              <a:buFont typeface="Monotype Sorts"/>
              <a:buChar char="‣"/>
              <a:defRPr sz="1800">
                <a:uFillTx/>
              </a:defRPr>
            </a:pPr>
            <a:r>
              <a:rPr sz="3000">
                <a:uFill>
                  <a:solidFill/>
                </a:uFill>
              </a:rPr>
              <a:t>Take care of the Sheep</a:t>
            </a:r>
            <a:endParaRPr sz="3000">
              <a:uFill>
                <a:solidFill/>
              </a:uFill>
            </a:endParaRPr>
          </a:p>
          <a:p>
            <a:pPr lvl="1" marL="763360" indent="-306160" defTabSz="1842346">
              <a:spcBef>
                <a:spcPts val="800"/>
              </a:spcBef>
              <a:buSzPct val="100000"/>
              <a:buFont typeface="Monotype Sorts"/>
              <a:buChar char="‣"/>
              <a:defRPr sz="1800">
                <a:uFillTx/>
              </a:defRPr>
            </a:pPr>
            <a:r>
              <a:rPr sz="3000">
                <a:uFill>
                  <a:solidFill/>
                </a:uFill>
              </a:rPr>
              <a:t>Tips from the Good Shepherd</a:t>
            </a:r>
            <a:endParaRPr sz="3000">
              <a:uFill>
                <a:solidFill/>
              </a:uFill>
            </a:endParaRPr>
          </a:p>
          <a:p>
            <a:pPr lvl="1" marL="763360" indent="-306160" defTabSz="1842346">
              <a:spcBef>
                <a:spcPts val="800"/>
              </a:spcBef>
              <a:buSzPct val="100000"/>
              <a:buFont typeface="Monotype Sorts"/>
              <a:buChar char="‣"/>
              <a:defRPr sz="1800">
                <a:uFillTx/>
              </a:defRPr>
            </a:pPr>
            <a:r>
              <a:rPr sz="3000">
                <a:uFill>
                  <a:solidFill/>
                </a:uFill>
              </a:rPr>
              <a:t>Purposes of Growth Group</a:t>
            </a:r>
          </a:p>
        </p:txBody>
      </p:sp>
    </p:spTree>
  </p:cSld>
  <p:clrMapOvr>
    <a:masterClrMapping/>
  </p:clrMapOvr>
  <p:transition spd="med"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body" idx="1"/>
          </p:nvPr>
        </p:nvSpPr>
        <p:spPr>
          <a:xfrm>
            <a:off x="977900" y="2819400"/>
            <a:ext cx="11264900" cy="6934200"/>
          </a:xfrm>
          <a:prstGeom prst="rect">
            <a:avLst/>
          </a:prstGeom>
        </p:spPr>
        <p:txBody>
          <a:bodyPr/>
          <a:lstStyle/>
          <a:p>
            <a:pPr lvl="0">
              <a:defRPr sz="1800">
                <a:uFillTx/>
              </a:defRPr>
            </a:pPr>
            <a:r>
              <a:rPr sz="3400">
                <a:uFill>
                  <a:solidFill/>
                </a:uFill>
              </a:rPr>
              <a:t>Purpose of GG</a:t>
            </a:r>
            <a:endParaRPr b="1" sz="3400">
              <a:uFill>
                <a:solidFill/>
              </a:uFill>
            </a:endParaRPr>
          </a:p>
          <a:p>
            <a:pPr lvl="1">
              <a:defRPr sz="1800">
                <a:uFillTx/>
              </a:defRPr>
            </a:pPr>
            <a:r>
              <a:rPr sz="2800">
                <a:uFill>
                  <a:solidFill/>
                </a:uFill>
              </a:rPr>
              <a:t>Personal Spiritual Growth</a:t>
            </a:r>
            <a:endParaRPr sz="2800">
              <a:uFill>
                <a:solidFill/>
              </a:uFill>
            </a:endParaRPr>
          </a:p>
          <a:p>
            <a:pPr lvl="1">
              <a:defRPr sz="1800">
                <a:uFillTx/>
              </a:defRPr>
            </a:pPr>
            <a:r>
              <a:rPr sz="2800">
                <a:uFill>
                  <a:solidFill/>
                </a:uFill>
              </a:rPr>
              <a:t>Relational Growth</a:t>
            </a:r>
            <a:endParaRPr sz="2800">
              <a:uFill>
                <a:solidFill/>
              </a:uFill>
            </a:endParaRPr>
          </a:p>
          <a:p>
            <a:pPr lvl="1">
              <a:defRPr sz="1800">
                <a:uFillTx/>
              </a:defRPr>
            </a:pPr>
            <a:r>
              <a:rPr sz="2800">
                <a:uFill>
                  <a:solidFill/>
                </a:uFill>
              </a:rPr>
              <a:t>Numerical Growth</a:t>
            </a:r>
            <a:endParaRPr sz="2800">
              <a:uFill>
                <a:solidFill/>
              </a:uFill>
            </a:endParaRPr>
          </a:p>
          <a:p>
            <a:pPr lvl="0">
              <a:defRPr sz="1800">
                <a:uFillTx/>
              </a:defRPr>
            </a:pPr>
            <a:r>
              <a:rPr sz="3400">
                <a:uFill>
                  <a:solidFill/>
                </a:uFill>
              </a:rPr>
              <a:t>Method of Reproduction</a:t>
            </a:r>
            <a:endParaRPr sz="3400">
              <a:uFill>
                <a:solidFill/>
              </a:uFill>
            </a:endParaRPr>
          </a:p>
          <a:p>
            <a:pPr lvl="1">
              <a:defRPr sz="1800">
                <a:uFillTx/>
              </a:defRPr>
            </a:pPr>
            <a:r>
              <a:rPr sz="2800">
                <a:uFill>
                  <a:solidFill/>
                </a:uFill>
              </a:rPr>
              <a:t>GG Leader will select an assistant early on</a:t>
            </a:r>
            <a:endParaRPr sz="2800">
              <a:uFill>
                <a:solidFill/>
              </a:uFill>
            </a:endParaRPr>
          </a:p>
          <a:p>
            <a:pPr lvl="1">
              <a:defRPr sz="1800">
                <a:uFillTx/>
              </a:defRPr>
            </a:pPr>
            <a:r>
              <a:rPr sz="2800">
                <a:uFill>
                  <a:solidFill/>
                </a:uFill>
              </a:rPr>
              <a:t>GG leader will give special focus to the assistant, allowing the assistant to lead in small and growing ways until they are leading the group</a:t>
            </a:r>
            <a:endParaRPr sz="2800">
              <a:uFill>
                <a:solidFill/>
              </a:uFill>
            </a:endParaRPr>
          </a:p>
          <a:p>
            <a:pPr lvl="1">
              <a:defRPr sz="1800">
                <a:uFillTx/>
              </a:defRPr>
            </a:pPr>
            <a:r>
              <a:rPr sz="2800">
                <a:uFill>
                  <a:solidFill/>
                </a:uFill>
              </a:rPr>
              <a:t>GG leader will recommend assistant to LTS</a:t>
            </a:r>
            <a:endParaRPr sz="2800">
              <a:uFill>
                <a:solidFill/>
              </a:uFill>
            </a:endParaRPr>
          </a:p>
          <a:p>
            <a:pPr lvl="0">
              <a:defRPr sz="1800">
                <a:uFillTx/>
              </a:defRPr>
            </a:pPr>
            <a:r>
              <a:rPr sz="3400">
                <a:uFill>
                  <a:solidFill/>
                </a:uFill>
              </a:rPr>
              <a:t>Method of Launching a GG</a:t>
            </a:r>
            <a:endParaRPr sz="3400">
              <a:uFill>
                <a:solidFill/>
              </a:uFill>
            </a:endParaRPr>
          </a:p>
          <a:p>
            <a:pPr lvl="1">
              <a:defRPr sz="1800">
                <a:uFillTx/>
              </a:defRPr>
            </a:pPr>
            <a:r>
              <a:rPr sz="2800">
                <a:uFill>
                  <a:solidFill/>
                </a:uFill>
              </a:rPr>
              <a:t>Begin with a small core (usually from parent GG), focus on discussing the Sunday message</a:t>
            </a:r>
          </a:p>
        </p:txBody>
      </p:sp>
      <p:sp>
        <p:nvSpPr>
          <p:cNvPr id="68" name="Shape 68"/>
          <p:cNvSpPr/>
          <p:nvPr>
            <p:ph type="title"/>
          </p:nvPr>
        </p:nvSpPr>
        <p:spPr>
          <a:prstGeom prst="rect">
            <a:avLst/>
          </a:prstGeom>
        </p:spPr>
        <p:txBody>
          <a:bodyPr/>
          <a:lstStyle/>
          <a:p>
            <a:pPr lvl="0">
              <a:defRPr b="0" sz="1800">
                <a:uFillTx/>
              </a:defRPr>
            </a:pPr>
            <a:r>
              <a:rPr b="1" sz="4400">
                <a:uFill>
                  <a:solidFill/>
                </a:uFill>
              </a:rPr>
              <a:t>Growth Groups Overview</a:t>
            </a:r>
          </a:p>
        </p:txBody>
      </p:sp>
      <p:sp>
        <p:nvSpPr>
          <p:cNvPr id="69" name="Shape 69"/>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500"/>
                                  </p:stCondLst>
                                  <p:iterate type="el" backwards="0">
                                    <p:tmAbs val="0"/>
                                  </p:iterate>
                                  <p:childTnLst>
                                    <p:set>
                                      <p:cBhvr>
                                        <p:cTn id="6" fill="hold"/>
                                        <p:tgtEl>
                                          <p:spTgt spid="67">
                                            <p:bg/>
                                          </p:spTgt>
                                        </p:tgtEl>
                                        <p:attrNameLst>
                                          <p:attrName>style.visibility</p:attrName>
                                        </p:attrNameLst>
                                      </p:cBhvr>
                                      <p:to>
                                        <p:strVal val="visible"/>
                                      </p:to>
                                    </p:set>
                                    <p:animEffect filter="wipe(left)" transition="in">
                                      <p:cBhvr>
                                        <p:cTn id="7" dur="1000"/>
                                        <p:tgtEl>
                                          <p:spTgt spid="67">
                                            <p:bg/>
                                          </p:spTgt>
                                        </p:tgtEl>
                                      </p:cBhvr>
                                    </p:animEffect>
                                  </p:childTnLst>
                                </p:cTn>
                              </p:par>
                              <p:par>
                                <p:cTn id="8" presetClass="entr" presetSubtype="8" presetID="22" grpId="1" fill="hold">
                                  <p:stCondLst>
                                    <p:cond delay="0"/>
                                  </p:stCondLst>
                                  <p:iterate type="el" backwards="0">
                                    <p:tmAbs val="0"/>
                                  </p:iterate>
                                  <p:childTnLst>
                                    <p:set>
                                      <p:cBhvr>
                                        <p:cTn id="9" fill="hold"/>
                                        <p:tgtEl>
                                          <p:spTgt spid="67">
                                            <p:txEl>
                                              <p:pRg st="0" end="0"/>
                                            </p:txEl>
                                          </p:spTgt>
                                        </p:tgtEl>
                                        <p:attrNameLst>
                                          <p:attrName>style.visibility</p:attrName>
                                        </p:attrNameLst>
                                      </p:cBhvr>
                                      <p:to>
                                        <p:strVal val="visible"/>
                                      </p:to>
                                    </p:set>
                                    <p:animEffect filter="wipe(left)" transition="in">
                                      <p:cBhvr>
                                        <p:cTn id="10" dur="1000"/>
                                        <p:tgtEl>
                                          <p:spTgt spid="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67">
                                            <p:txEl>
                                              <p:pRg st="1" end="1"/>
                                            </p:txEl>
                                          </p:spTgt>
                                        </p:tgtEl>
                                        <p:attrNameLst>
                                          <p:attrName>style.visibility</p:attrName>
                                        </p:attrNameLst>
                                      </p:cBhvr>
                                      <p:to>
                                        <p:strVal val="visible"/>
                                      </p:to>
                                    </p:set>
                                    <p:animEffect filter="wipe(left)" transition="in">
                                      <p:cBhvr>
                                        <p:cTn id="15" dur="1000"/>
                                        <p:tgtEl>
                                          <p:spTgt spid="6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67">
                                            <p:txEl>
                                              <p:pRg st="2" end="2"/>
                                            </p:txEl>
                                          </p:spTgt>
                                        </p:tgtEl>
                                        <p:attrNameLst>
                                          <p:attrName>style.visibility</p:attrName>
                                        </p:attrNameLst>
                                      </p:cBhvr>
                                      <p:to>
                                        <p:strVal val="visible"/>
                                      </p:to>
                                    </p:set>
                                    <p:animEffect filter="wipe(left)" transition="in">
                                      <p:cBhvr>
                                        <p:cTn id="20" dur="1000"/>
                                        <p:tgtEl>
                                          <p:spTgt spid="6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67">
                                            <p:txEl>
                                              <p:pRg st="3" end="3"/>
                                            </p:txEl>
                                          </p:spTgt>
                                        </p:tgtEl>
                                        <p:attrNameLst>
                                          <p:attrName>style.visibility</p:attrName>
                                        </p:attrNameLst>
                                      </p:cBhvr>
                                      <p:to>
                                        <p:strVal val="visible"/>
                                      </p:to>
                                    </p:set>
                                    <p:animEffect filter="wipe(left)" transition="in">
                                      <p:cBhvr>
                                        <p:cTn id="25" dur="1000"/>
                                        <p:tgtEl>
                                          <p:spTgt spid="6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1" fill="hold">
                                  <p:stCondLst>
                                    <p:cond delay="0"/>
                                  </p:stCondLst>
                                  <p:iterate type="el" backwards="0">
                                    <p:tmAbs val="0"/>
                                  </p:iterate>
                                  <p:childTnLst>
                                    <p:set>
                                      <p:cBhvr>
                                        <p:cTn id="29" fill="hold"/>
                                        <p:tgtEl>
                                          <p:spTgt spid="67">
                                            <p:txEl>
                                              <p:pRg st="4" end="4"/>
                                            </p:txEl>
                                          </p:spTgt>
                                        </p:tgtEl>
                                        <p:attrNameLst>
                                          <p:attrName>style.visibility</p:attrName>
                                        </p:attrNameLst>
                                      </p:cBhvr>
                                      <p:to>
                                        <p:strVal val="visible"/>
                                      </p:to>
                                    </p:set>
                                    <p:animEffect filter="wipe(left)" transition="in">
                                      <p:cBhvr>
                                        <p:cTn id="30" dur="1000"/>
                                        <p:tgtEl>
                                          <p:spTgt spid="6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1" fill="hold">
                                  <p:stCondLst>
                                    <p:cond delay="0"/>
                                  </p:stCondLst>
                                  <p:iterate type="el" backwards="0">
                                    <p:tmAbs val="0"/>
                                  </p:iterate>
                                  <p:childTnLst>
                                    <p:set>
                                      <p:cBhvr>
                                        <p:cTn id="34" fill="hold"/>
                                        <p:tgtEl>
                                          <p:spTgt spid="67">
                                            <p:txEl>
                                              <p:pRg st="5" end="5"/>
                                            </p:txEl>
                                          </p:spTgt>
                                        </p:tgtEl>
                                        <p:attrNameLst>
                                          <p:attrName>style.visibility</p:attrName>
                                        </p:attrNameLst>
                                      </p:cBhvr>
                                      <p:to>
                                        <p:strVal val="visible"/>
                                      </p:to>
                                    </p:set>
                                    <p:animEffect filter="wipe(left)" transition="in">
                                      <p:cBhvr>
                                        <p:cTn id="35" dur="1000"/>
                                        <p:tgtEl>
                                          <p:spTgt spid="6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8" presetID="22" grpId="1" fill="hold">
                                  <p:stCondLst>
                                    <p:cond delay="0"/>
                                  </p:stCondLst>
                                  <p:iterate type="el" backwards="0">
                                    <p:tmAbs val="0"/>
                                  </p:iterate>
                                  <p:childTnLst>
                                    <p:set>
                                      <p:cBhvr>
                                        <p:cTn id="39" fill="hold"/>
                                        <p:tgtEl>
                                          <p:spTgt spid="67">
                                            <p:txEl>
                                              <p:pRg st="6" end="6"/>
                                            </p:txEl>
                                          </p:spTgt>
                                        </p:tgtEl>
                                        <p:attrNameLst>
                                          <p:attrName>style.visibility</p:attrName>
                                        </p:attrNameLst>
                                      </p:cBhvr>
                                      <p:to>
                                        <p:strVal val="visible"/>
                                      </p:to>
                                    </p:set>
                                    <p:animEffect filter="wipe(left)" transition="in">
                                      <p:cBhvr>
                                        <p:cTn id="40" dur="1000"/>
                                        <p:tgtEl>
                                          <p:spTgt spid="6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8" presetID="22" grpId="1" fill="hold">
                                  <p:stCondLst>
                                    <p:cond delay="0"/>
                                  </p:stCondLst>
                                  <p:iterate type="el" backwards="0">
                                    <p:tmAbs val="0"/>
                                  </p:iterate>
                                  <p:childTnLst>
                                    <p:set>
                                      <p:cBhvr>
                                        <p:cTn id="44" fill="hold"/>
                                        <p:tgtEl>
                                          <p:spTgt spid="67">
                                            <p:txEl>
                                              <p:pRg st="7" end="7"/>
                                            </p:txEl>
                                          </p:spTgt>
                                        </p:tgtEl>
                                        <p:attrNameLst>
                                          <p:attrName>style.visibility</p:attrName>
                                        </p:attrNameLst>
                                      </p:cBhvr>
                                      <p:to>
                                        <p:strVal val="visible"/>
                                      </p:to>
                                    </p:set>
                                    <p:animEffect filter="wipe(left)" transition="in">
                                      <p:cBhvr>
                                        <p:cTn id="45" dur="1000"/>
                                        <p:tgtEl>
                                          <p:spTgt spid="67">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8" presetID="22" grpId="1" fill="hold">
                                  <p:stCondLst>
                                    <p:cond delay="0"/>
                                  </p:stCondLst>
                                  <p:iterate type="el" backwards="0">
                                    <p:tmAbs val="0"/>
                                  </p:iterate>
                                  <p:childTnLst>
                                    <p:set>
                                      <p:cBhvr>
                                        <p:cTn id="49" fill="hold"/>
                                        <p:tgtEl>
                                          <p:spTgt spid="67">
                                            <p:txEl>
                                              <p:pRg st="8" end="8"/>
                                            </p:txEl>
                                          </p:spTgt>
                                        </p:tgtEl>
                                        <p:attrNameLst>
                                          <p:attrName>style.visibility</p:attrName>
                                        </p:attrNameLst>
                                      </p:cBhvr>
                                      <p:to>
                                        <p:strVal val="visible"/>
                                      </p:to>
                                    </p:set>
                                    <p:animEffect filter="wipe(left)" transition="in">
                                      <p:cBhvr>
                                        <p:cTn id="50" dur="1000"/>
                                        <p:tgtEl>
                                          <p:spTgt spid="67">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8" presetID="22" grpId="1" fill="hold">
                                  <p:stCondLst>
                                    <p:cond delay="0"/>
                                  </p:stCondLst>
                                  <p:iterate type="el" backwards="0">
                                    <p:tmAbs val="0"/>
                                  </p:iterate>
                                  <p:childTnLst>
                                    <p:set>
                                      <p:cBhvr>
                                        <p:cTn id="54" fill="hold"/>
                                        <p:tgtEl>
                                          <p:spTgt spid="67">
                                            <p:txEl>
                                              <p:pRg st="9" end="9"/>
                                            </p:txEl>
                                          </p:spTgt>
                                        </p:tgtEl>
                                        <p:attrNameLst>
                                          <p:attrName>style.visibility</p:attrName>
                                        </p:attrNameLst>
                                      </p:cBhvr>
                                      <p:to>
                                        <p:strVal val="visible"/>
                                      </p:to>
                                    </p:set>
                                    <p:animEffect filter="wipe(left)" transition="in">
                                      <p:cBhvr>
                                        <p:cTn id="55" dur="1000"/>
                                        <p:tgtEl>
                                          <p:spTgt spid="67">
                                            <p:txEl>
                                              <p:pRg st="9" end="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7"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body" idx="1"/>
          </p:nvPr>
        </p:nvSpPr>
        <p:spPr>
          <a:xfrm>
            <a:off x="977900" y="2819400"/>
            <a:ext cx="11264900" cy="6934200"/>
          </a:xfrm>
          <a:prstGeom prst="rect">
            <a:avLst/>
          </a:prstGeom>
        </p:spPr>
        <p:txBody>
          <a:bodyPr/>
          <a:lstStyle/>
          <a:p>
            <a:pPr lvl="0">
              <a:defRPr sz="1800">
                <a:uFillTx/>
              </a:defRPr>
            </a:pPr>
            <a:r>
              <a:rPr b="1" sz="3400" u="sng">
                <a:uFill>
                  <a:solidFill/>
                </a:uFill>
              </a:rPr>
              <a:t>Communicate</a:t>
            </a:r>
            <a:r>
              <a:rPr sz="3400">
                <a:uFill>
                  <a:solidFill/>
                </a:uFill>
              </a:rPr>
              <a:t> - (root word commune) to converse together intimately; to impart, reveal, convey to have connection with; to have intercourse by speech (intercourse = mutual exchange).</a:t>
            </a:r>
            <a:endParaRPr sz="3400">
              <a:uFill>
                <a:solidFill/>
              </a:uFill>
            </a:endParaRPr>
          </a:p>
          <a:p>
            <a:pPr lvl="0">
              <a:defRPr sz="1800">
                <a:uFillTx/>
              </a:defRPr>
            </a:pPr>
            <a:endParaRPr sz="3400">
              <a:uFill>
                <a:solidFill/>
              </a:uFill>
            </a:endParaRPr>
          </a:p>
          <a:p>
            <a:pPr lvl="1">
              <a:defRPr sz="1800">
                <a:uFillTx/>
              </a:defRPr>
            </a:pPr>
            <a:r>
              <a:rPr sz="2800">
                <a:uFill>
                  <a:solidFill/>
                </a:uFill>
              </a:rPr>
              <a:t>More than verbalization of own thoughts - A two way exchange of thoughts, feelings, desires, etc. Requires the </a:t>
            </a:r>
            <a:r>
              <a:rPr sz="2800" u="sng">
                <a:uFill>
                  <a:solidFill/>
                </a:uFill>
              </a:rPr>
              <a:t>receiving</a:t>
            </a:r>
            <a:r>
              <a:rPr sz="2800">
                <a:uFill>
                  <a:solidFill/>
                </a:uFill>
              </a:rPr>
              <a:t> and </a:t>
            </a:r>
            <a:r>
              <a:rPr sz="2800" u="sng">
                <a:uFill>
                  <a:solidFill/>
                </a:uFill>
              </a:rPr>
              <a:t>sending</a:t>
            </a:r>
            <a:r>
              <a:rPr sz="2800">
                <a:uFill>
                  <a:solidFill/>
                </a:uFill>
              </a:rPr>
              <a:t> of messages.</a:t>
            </a:r>
          </a:p>
        </p:txBody>
      </p:sp>
      <p:sp>
        <p:nvSpPr>
          <p:cNvPr id="72" name="Shape 72"/>
          <p:cNvSpPr/>
          <p:nvPr>
            <p:ph type="title"/>
          </p:nvPr>
        </p:nvSpPr>
        <p:spPr>
          <a:prstGeom prst="rect">
            <a:avLst/>
          </a:prstGeom>
        </p:spPr>
        <p:txBody>
          <a:bodyPr/>
          <a:lstStyle/>
          <a:p>
            <a:pPr lvl="0">
              <a:defRPr b="0" sz="1800">
                <a:uFillTx/>
              </a:defRPr>
            </a:pPr>
            <a:r>
              <a:rPr b="1" sz="4400">
                <a:uFill>
                  <a:solidFill/>
                </a:uFill>
              </a:rPr>
              <a:t>Leadership requires communication skills</a:t>
            </a:r>
          </a:p>
        </p:txBody>
      </p:sp>
      <p:sp>
        <p:nvSpPr>
          <p:cNvPr id="73" name="Shape 73"/>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500"/>
                                  </p:stCondLst>
                                  <p:iterate type="el" backwards="0">
                                    <p:tmAbs val="0"/>
                                  </p:iterate>
                                  <p:childTnLst>
                                    <p:set>
                                      <p:cBhvr>
                                        <p:cTn id="6" fill="hold"/>
                                        <p:tgtEl>
                                          <p:spTgt spid="71">
                                            <p:bg/>
                                          </p:spTgt>
                                        </p:tgtEl>
                                        <p:attrNameLst>
                                          <p:attrName>style.visibility</p:attrName>
                                        </p:attrNameLst>
                                      </p:cBhvr>
                                      <p:to>
                                        <p:strVal val="visible"/>
                                      </p:to>
                                    </p:set>
                                    <p:animEffect filter="wipe(left)" transition="in">
                                      <p:cBhvr>
                                        <p:cTn id="7" dur="1000"/>
                                        <p:tgtEl>
                                          <p:spTgt spid="71">
                                            <p:bg/>
                                          </p:spTgt>
                                        </p:tgtEl>
                                      </p:cBhvr>
                                    </p:animEffect>
                                  </p:childTnLst>
                                </p:cTn>
                              </p:par>
                              <p:par>
                                <p:cTn id="8" presetClass="entr" presetSubtype="8" presetID="22" grpId="1" fill="hold">
                                  <p:stCondLst>
                                    <p:cond delay="0"/>
                                  </p:stCondLst>
                                  <p:iterate type="el" backwards="0">
                                    <p:tmAbs val="0"/>
                                  </p:iterate>
                                  <p:childTnLst>
                                    <p:set>
                                      <p:cBhvr>
                                        <p:cTn id="9" fill="hold"/>
                                        <p:tgtEl>
                                          <p:spTgt spid="71">
                                            <p:txEl>
                                              <p:pRg st="0" end="0"/>
                                            </p:txEl>
                                          </p:spTgt>
                                        </p:tgtEl>
                                        <p:attrNameLst>
                                          <p:attrName>style.visibility</p:attrName>
                                        </p:attrNameLst>
                                      </p:cBhvr>
                                      <p:to>
                                        <p:strVal val="visible"/>
                                      </p:to>
                                    </p:set>
                                    <p:animEffect filter="wipe(left)" transition="in">
                                      <p:cBhvr>
                                        <p:cTn id="10" dur="1000"/>
                                        <p:tgtEl>
                                          <p:spTgt spid="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71">
                                            <p:txEl>
                                              <p:pRg st="1" end="1"/>
                                            </p:txEl>
                                          </p:spTgt>
                                        </p:tgtEl>
                                        <p:attrNameLst>
                                          <p:attrName>style.visibility</p:attrName>
                                        </p:attrNameLst>
                                      </p:cBhvr>
                                      <p:to>
                                        <p:strVal val="visible"/>
                                      </p:to>
                                    </p:set>
                                    <p:animEffect filter="wipe(left)" transition="in">
                                      <p:cBhvr>
                                        <p:cTn id="15" dur="1000"/>
                                        <p:tgtEl>
                                          <p:spTgt spid="7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71">
                                            <p:txEl>
                                              <p:pRg st="2" end="2"/>
                                            </p:txEl>
                                          </p:spTgt>
                                        </p:tgtEl>
                                        <p:attrNameLst>
                                          <p:attrName>style.visibility</p:attrName>
                                        </p:attrNameLst>
                                      </p:cBhvr>
                                      <p:to>
                                        <p:strVal val="visible"/>
                                      </p:to>
                                    </p:set>
                                    <p:animEffect filter="wipe(left)" transition="in">
                                      <p:cBhvr>
                                        <p:cTn id="20" dur="1000"/>
                                        <p:tgtEl>
                                          <p:spTgt spid="7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1"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body" idx="1"/>
          </p:nvPr>
        </p:nvSpPr>
        <p:spPr>
          <a:xfrm>
            <a:off x="977900" y="2819400"/>
            <a:ext cx="11264900" cy="6934200"/>
          </a:xfrm>
          <a:prstGeom prst="rect">
            <a:avLst/>
          </a:prstGeom>
        </p:spPr>
        <p:txBody>
          <a:bodyPr/>
          <a:lstStyle/>
          <a:p>
            <a:pPr lvl="0">
              <a:defRPr sz="1800">
                <a:uFillTx/>
              </a:defRPr>
            </a:pPr>
            <a:r>
              <a:rPr b="1" sz="3400" u="sng">
                <a:uFill>
                  <a:solidFill/>
                </a:uFill>
              </a:rPr>
              <a:t>Interaction</a:t>
            </a:r>
            <a:r>
              <a:rPr sz="3400">
                <a:uFill>
                  <a:solidFill/>
                </a:uFill>
              </a:rPr>
              <a:t> - to act mutually on each other, or to build on each others input!</a:t>
            </a:r>
            <a:endParaRPr sz="3400">
              <a:uFill>
                <a:solidFill/>
              </a:uFill>
            </a:endParaRPr>
          </a:p>
          <a:p>
            <a:pPr lvl="1">
              <a:defRPr sz="1800">
                <a:uFillTx/>
              </a:defRPr>
            </a:pPr>
            <a:r>
              <a:rPr sz="2800">
                <a:uFill>
                  <a:solidFill/>
                </a:uFill>
              </a:rPr>
              <a:t>A Brick Wall demonstrates interaction - its built one brick upon another</a:t>
            </a:r>
            <a:endParaRPr sz="2800">
              <a:uFill>
                <a:solidFill/>
              </a:uFill>
            </a:endParaRPr>
          </a:p>
          <a:p>
            <a:pPr lvl="2">
              <a:defRPr sz="1800">
                <a:uFillTx/>
              </a:defRPr>
            </a:pPr>
            <a:r>
              <a:rPr sz="2400">
                <a:uFill>
                  <a:solidFill/>
                </a:uFill>
              </a:rPr>
              <a:t>In the same way, we want a GG to foster discussions that build off of the Sunday message and off of each members input to arrive at the goal of applying the Sunday Message</a:t>
            </a:r>
            <a:endParaRPr sz="2400">
              <a:uFill>
                <a:solidFill/>
              </a:uFill>
            </a:endParaRPr>
          </a:p>
          <a:p>
            <a:pPr lvl="1">
              <a:defRPr sz="1800">
                <a:uFillTx/>
              </a:defRPr>
            </a:pPr>
            <a:endParaRPr sz="2800">
              <a:uFill>
                <a:solidFill/>
              </a:uFill>
            </a:endParaRPr>
          </a:p>
          <a:p>
            <a:pPr lvl="0">
              <a:defRPr sz="1800">
                <a:uFillTx/>
              </a:defRPr>
            </a:pPr>
            <a:r>
              <a:rPr b="1" sz="3400">
                <a:uFill>
                  <a:solidFill/>
                </a:uFill>
              </a:rPr>
              <a:t>Growth Group NOT a lecture - Group Discussion</a:t>
            </a:r>
          </a:p>
        </p:txBody>
      </p:sp>
      <p:sp>
        <p:nvSpPr>
          <p:cNvPr id="76" name="Shape 76"/>
          <p:cNvSpPr/>
          <p:nvPr>
            <p:ph type="title"/>
          </p:nvPr>
        </p:nvSpPr>
        <p:spPr>
          <a:prstGeom prst="rect">
            <a:avLst/>
          </a:prstGeom>
        </p:spPr>
        <p:txBody>
          <a:bodyPr/>
          <a:lstStyle/>
          <a:p>
            <a:pPr lvl="0">
              <a:defRPr b="0" sz="1800">
                <a:uFillTx/>
              </a:defRPr>
            </a:pPr>
            <a:r>
              <a:rPr b="1" sz="4400">
                <a:uFill>
                  <a:solidFill/>
                </a:uFill>
              </a:rPr>
              <a:t>Leadership requires communication skills</a:t>
            </a:r>
          </a:p>
        </p:txBody>
      </p:sp>
      <p:sp>
        <p:nvSpPr>
          <p:cNvPr id="77" name="Shape 77"/>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500"/>
                                  </p:stCondLst>
                                  <p:iterate type="el" backwards="0">
                                    <p:tmAbs val="0"/>
                                  </p:iterate>
                                  <p:childTnLst>
                                    <p:set>
                                      <p:cBhvr>
                                        <p:cTn id="6" fill="hold"/>
                                        <p:tgtEl>
                                          <p:spTgt spid="75">
                                            <p:bg/>
                                          </p:spTgt>
                                        </p:tgtEl>
                                        <p:attrNameLst>
                                          <p:attrName>style.visibility</p:attrName>
                                        </p:attrNameLst>
                                      </p:cBhvr>
                                      <p:to>
                                        <p:strVal val="visible"/>
                                      </p:to>
                                    </p:set>
                                    <p:animEffect filter="wipe(left)" transition="in">
                                      <p:cBhvr>
                                        <p:cTn id="7" dur="1000"/>
                                        <p:tgtEl>
                                          <p:spTgt spid="75">
                                            <p:bg/>
                                          </p:spTgt>
                                        </p:tgtEl>
                                      </p:cBhvr>
                                    </p:animEffect>
                                  </p:childTnLst>
                                </p:cTn>
                              </p:par>
                              <p:par>
                                <p:cTn id="8" presetClass="entr" presetSubtype="8" presetID="22" grpId="1" fill="hold">
                                  <p:stCondLst>
                                    <p:cond delay="0"/>
                                  </p:stCondLst>
                                  <p:iterate type="el" backwards="0">
                                    <p:tmAbs val="0"/>
                                  </p:iterate>
                                  <p:childTnLst>
                                    <p:set>
                                      <p:cBhvr>
                                        <p:cTn id="9" fill="hold"/>
                                        <p:tgtEl>
                                          <p:spTgt spid="75">
                                            <p:txEl>
                                              <p:pRg st="0" end="0"/>
                                            </p:txEl>
                                          </p:spTgt>
                                        </p:tgtEl>
                                        <p:attrNameLst>
                                          <p:attrName>style.visibility</p:attrName>
                                        </p:attrNameLst>
                                      </p:cBhvr>
                                      <p:to>
                                        <p:strVal val="visible"/>
                                      </p:to>
                                    </p:set>
                                    <p:animEffect filter="wipe(left)" transition="in">
                                      <p:cBhvr>
                                        <p:cTn id="10" dur="1000"/>
                                        <p:tgtEl>
                                          <p:spTgt spid="7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75">
                                            <p:txEl>
                                              <p:pRg st="1" end="1"/>
                                            </p:txEl>
                                          </p:spTgt>
                                        </p:tgtEl>
                                        <p:attrNameLst>
                                          <p:attrName>style.visibility</p:attrName>
                                        </p:attrNameLst>
                                      </p:cBhvr>
                                      <p:to>
                                        <p:strVal val="visible"/>
                                      </p:to>
                                    </p:set>
                                    <p:animEffect filter="wipe(left)" transition="in">
                                      <p:cBhvr>
                                        <p:cTn id="15" dur="1000"/>
                                        <p:tgtEl>
                                          <p:spTgt spid="7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75">
                                            <p:txEl>
                                              <p:pRg st="2" end="2"/>
                                            </p:txEl>
                                          </p:spTgt>
                                        </p:tgtEl>
                                        <p:attrNameLst>
                                          <p:attrName>style.visibility</p:attrName>
                                        </p:attrNameLst>
                                      </p:cBhvr>
                                      <p:to>
                                        <p:strVal val="visible"/>
                                      </p:to>
                                    </p:set>
                                    <p:animEffect filter="wipe(left)" transition="in">
                                      <p:cBhvr>
                                        <p:cTn id="20" dur="1000"/>
                                        <p:tgtEl>
                                          <p:spTgt spid="7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75">
                                            <p:txEl>
                                              <p:pRg st="3" end="3"/>
                                            </p:txEl>
                                          </p:spTgt>
                                        </p:tgtEl>
                                        <p:attrNameLst>
                                          <p:attrName>style.visibility</p:attrName>
                                        </p:attrNameLst>
                                      </p:cBhvr>
                                      <p:to>
                                        <p:strVal val="visible"/>
                                      </p:to>
                                    </p:set>
                                    <p:animEffect filter="wipe(left)" transition="in">
                                      <p:cBhvr>
                                        <p:cTn id="25" dur="1000"/>
                                        <p:tgtEl>
                                          <p:spTgt spid="7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1" fill="hold">
                                  <p:stCondLst>
                                    <p:cond delay="0"/>
                                  </p:stCondLst>
                                  <p:iterate type="el" backwards="0">
                                    <p:tmAbs val="0"/>
                                  </p:iterate>
                                  <p:childTnLst>
                                    <p:set>
                                      <p:cBhvr>
                                        <p:cTn id="29" fill="hold"/>
                                        <p:tgtEl>
                                          <p:spTgt spid="75">
                                            <p:txEl>
                                              <p:pRg st="4" end="4"/>
                                            </p:txEl>
                                          </p:spTgt>
                                        </p:tgtEl>
                                        <p:attrNameLst>
                                          <p:attrName>style.visibility</p:attrName>
                                        </p:attrNameLst>
                                      </p:cBhvr>
                                      <p:to>
                                        <p:strVal val="visible"/>
                                      </p:to>
                                    </p:set>
                                    <p:animEffect filter="wipe(left)" transition="in">
                                      <p:cBhvr>
                                        <p:cTn id="30" dur="1000"/>
                                        <p:tgtEl>
                                          <p:spTgt spid="7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5"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nvSpPr>
        <p:spPr>
          <a:xfrm>
            <a:off x="1270000" y="6515100"/>
            <a:ext cx="10706100" cy="1041400"/>
          </a:xfrm>
          <a:prstGeom prst="rect">
            <a:avLst/>
          </a:prstGeom>
          <a:solidFill>
            <a:srgbClr val="CCCCCC"/>
          </a:solidFill>
          <a:ln w="25400">
            <a:solidFill/>
            <a:miter lim="400000"/>
          </a:ln>
        </p:spPr>
        <p:txBody>
          <a:bodyPr lIns="38100" tIns="38100" rIns="38100" bIns="38100"/>
          <a:lstStyle/>
          <a:p>
            <a:pPr lvl="0"/>
          </a:p>
        </p:txBody>
      </p:sp>
      <p:sp>
        <p:nvSpPr>
          <p:cNvPr id="80" name="Shape 80"/>
          <p:cNvSpPr/>
          <p:nvPr>
            <p:ph type="body" idx="1"/>
          </p:nvPr>
        </p:nvSpPr>
        <p:spPr>
          <a:xfrm>
            <a:off x="977900" y="2819400"/>
            <a:ext cx="10998200" cy="6934200"/>
          </a:xfrm>
          <a:prstGeom prst="rect">
            <a:avLst/>
          </a:prstGeom>
        </p:spPr>
        <p:txBody>
          <a:bodyPr/>
          <a:lstStyle/>
          <a:p>
            <a:pPr lvl="0">
              <a:defRPr sz="1800">
                <a:uFillTx/>
              </a:defRPr>
            </a:pPr>
            <a:r>
              <a:rPr sz="3400">
                <a:uFill>
                  <a:solidFill/>
                </a:uFill>
              </a:rPr>
              <a:t>Growth Group Format</a:t>
            </a:r>
            <a:endParaRPr sz="3400">
              <a:uFill>
                <a:solidFill/>
              </a:uFill>
            </a:endParaRPr>
          </a:p>
          <a:p>
            <a:pPr lvl="1">
              <a:defRPr sz="1800">
                <a:uFillTx/>
              </a:defRPr>
            </a:pPr>
            <a:r>
              <a:rPr sz="2800">
                <a:uFill>
                  <a:solidFill/>
                </a:uFill>
              </a:rPr>
              <a:t>Informal</a:t>
            </a:r>
            <a:endParaRPr sz="2800">
              <a:uFill>
                <a:solidFill/>
              </a:uFill>
            </a:endParaRPr>
          </a:p>
          <a:p>
            <a:pPr lvl="1">
              <a:defRPr sz="1800">
                <a:uFillTx/>
              </a:defRPr>
            </a:pPr>
            <a:r>
              <a:rPr sz="2800">
                <a:uFill>
                  <a:solidFill/>
                </a:uFill>
              </a:rPr>
              <a:t>Spirit of love and acceptance</a:t>
            </a:r>
            <a:endParaRPr sz="2800">
              <a:uFill>
                <a:solidFill/>
              </a:uFill>
            </a:endParaRPr>
          </a:p>
          <a:p>
            <a:pPr lvl="1">
              <a:defRPr sz="1800">
                <a:uFillTx/>
              </a:defRPr>
            </a:pPr>
            <a:r>
              <a:rPr sz="2800">
                <a:uFill>
                  <a:solidFill/>
                </a:uFill>
              </a:rPr>
              <a:t>Each one participating</a:t>
            </a:r>
            <a:endParaRPr sz="2800">
              <a:uFill>
                <a:solidFill/>
              </a:uFill>
            </a:endParaRPr>
          </a:p>
          <a:p>
            <a:pPr lvl="2">
              <a:defRPr sz="1800">
                <a:uFillTx/>
              </a:defRPr>
            </a:pPr>
            <a:r>
              <a:rPr b="1" sz="2400">
                <a:uFill>
                  <a:solidFill/>
                </a:uFill>
              </a:rPr>
              <a:t>1 Cor 14:26</a:t>
            </a:r>
            <a:r>
              <a:rPr sz="2400">
                <a:uFill>
                  <a:solidFill/>
                </a:uFill>
              </a:rPr>
              <a:t>, “When you assemble...each one has a </a:t>
            </a:r>
            <a:r>
              <a:rPr b="1" sz="2400">
                <a:uFill>
                  <a:solidFill/>
                </a:uFill>
              </a:rPr>
              <a:t>psalm</a:t>
            </a:r>
            <a:r>
              <a:rPr sz="2400">
                <a:uFill>
                  <a:solidFill/>
                </a:uFill>
              </a:rPr>
              <a:t>, has a </a:t>
            </a:r>
            <a:r>
              <a:rPr b="1" sz="2400">
                <a:uFill>
                  <a:solidFill/>
                </a:uFill>
              </a:rPr>
              <a:t>teaching</a:t>
            </a:r>
            <a:r>
              <a:rPr sz="2400">
                <a:uFill>
                  <a:solidFill/>
                </a:uFill>
              </a:rPr>
              <a:t>, has a </a:t>
            </a:r>
            <a:r>
              <a:rPr b="1" sz="2400">
                <a:uFill>
                  <a:solidFill/>
                </a:uFill>
              </a:rPr>
              <a:t>tongue</a:t>
            </a:r>
            <a:r>
              <a:rPr sz="2400">
                <a:uFill>
                  <a:solidFill/>
                </a:uFill>
              </a:rPr>
              <a:t>, has a </a:t>
            </a:r>
            <a:r>
              <a:rPr b="1" sz="2400">
                <a:uFill>
                  <a:solidFill/>
                </a:uFill>
              </a:rPr>
              <a:t>revelation</a:t>
            </a:r>
            <a:r>
              <a:rPr sz="2400">
                <a:uFill>
                  <a:solidFill/>
                </a:uFill>
              </a:rPr>
              <a:t>, has an </a:t>
            </a:r>
            <a:r>
              <a:rPr b="1" sz="2400">
                <a:uFill>
                  <a:solidFill/>
                </a:uFill>
              </a:rPr>
              <a:t>interpretation</a:t>
            </a:r>
            <a:r>
              <a:rPr sz="2400">
                <a:uFill>
                  <a:solidFill/>
                </a:uFill>
              </a:rPr>
              <a:t>. </a:t>
            </a:r>
            <a:r>
              <a:rPr sz="2400" u="sng">
                <a:uFill>
                  <a:solidFill/>
                </a:uFill>
              </a:rPr>
              <a:t>Let all things be done for edification</a:t>
            </a:r>
            <a:r>
              <a:rPr sz="2400">
                <a:uFill>
                  <a:solidFill/>
                </a:uFill>
              </a:rPr>
              <a:t>.”</a:t>
            </a:r>
            <a:endParaRPr sz="2400">
              <a:uFill>
                <a:solidFill/>
              </a:uFill>
            </a:endParaRPr>
          </a:p>
          <a:p>
            <a:pPr lvl="2">
              <a:defRPr sz="1800">
                <a:uFillTx/>
              </a:defRPr>
            </a:pPr>
            <a:endParaRPr sz="2400">
              <a:uFill>
                <a:solidFill/>
              </a:uFill>
            </a:endParaRPr>
          </a:p>
          <a:p>
            <a:pPr lvl="0">
              <a:defRPr sz="1800">
                <a:uFillTx/>
              </a:defRPr>
            </a:pPr>
            <a:r>
              <a:rPr sz="3400">
                <a:uFill>
                  <a:solidFill/>
                </a:uFill>
              </a:rPr>
              <a:t>Leading successful communication and interaction is a skill ... </a:t>
            </a:r>
            <a:r>
              <a:rPr b="1" sz="3400">
                <a:uFill>
                  <a:solidFill/>
                </a:uFill>
              </a:rPr>
              <a:t>IT MUST BE LEARNED</a:t>
            </a:r>
          </a:p>
        </p:txBody>
      </p:sp>
      <p:sp>
        <p:nvSpPr>
          <p:cNvPr id="81" name="Shape 81"/>
          <p:cNvSpPr/>
          <p:nvPr>
            <p:ph type="title"/>
          </p:nvPr>
        </p:nvSpPr>
        <p:spPr>
          <a:xfrm>
            <a:off x="330200" y="0"/>
            <a:ext cx="8343900" cy="1955800"/>
          </a:xfrm>
          <a:prstGeom prst="rect">
            <a:avLst/>
          </a:prstGeom>
        </p:spPr>
        <p:txBody>
          <a:bodyPr/>
          <a:lstStyle/>
          <a:p>
            <a:pPr lvl="0">
              <a:defRPr b="0" sz="1800">
                <a:uFillTx/>
              </a:defRPr>
            </a:pPr>
            <a:r>
              <a:rPr b="1" sz="4400">
                <a:uFill>
                  <a:solidFill/>
                </a:uFill>
              </a:rPr>
              <a:t>GG Communication and Interaction</a:t>
            </a:r>
          </a:p>
        </p:txBody>
      </p:sp>
      <p:sp>
        <p:nvSpPr>
          <p:cNvPr id="82" name="Shape 82"/>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9" grpId="1" fill="hold">
                                  <p:stCondLst>
                                    <p:cond delay="500"/>
                                  </p:stCondLst>
                                  <p:iterate type="el" backwards="0">
                                    <p:tmAbs val="0"/>
                                  </p:iterate>
                                  <p:childTnLst>
                                    <p:set>
                                      <p:cBhvr>
                                        <p:cTn id="6" fill="hold"/>
                                        <p:tgtEl>
                                          <p:spTgt spid="80">
                                            <p:bg/>
                                          </p:spTgt>
                                        </p:tgtEl>
                                        <p:attrNameLst>
                                          <p:attrName>style.visibility</p:attrName>
                                        </p:attrNameLst>
                                      </p:cBhvr>
                                      <p:to>
                                        <p:strVal val="visible"/>
                                      </p:to>
                                    </p:set>
                                    <p:animEffect filter="dissolve(left)" transition="in">
                                      <p:cBhvr>
                                        <p:cTn id="7" dur="1000"/>
                                        <p:tgtEl>
                                          <p:spTgt spid="80">
                                            <p:bg/>
                                          </p:spTgt>
                                        </p:tgtEl>
                                      </p:cBhvr>
                                    </p:animEffect>
                                  </p:childTnLst>
                                </p:cTn>
                              </p:par>
                              <p:par>
                                <p:cTn id="8" presetClass="entr" presetSubtype="2" presetID="9" grpId="1" fill="hold">
                                  <p:stCondLst>
                                    <p:cond delay="0"/>
                                  </p:stCondLst>
                                  <p:iterate type="el" backwards="0">
                                    <p:tmAbs val="0"/>
                                  </p:iterate>
                                  <p:childTnLst>
                                    <p:set>
                                      <p:cBhvr>
                                        <p:cTn id="9" fill="hold"/>
                                        <p:tgtEl>
                                          <p:spTgt spid="80">
                                            <p:txEl>
                                              <p:pRg st="0" end="0"/>
                                            </p:txEl>
                                          </p:spTgt>
                                        </p:tgtEl>
                                        <p:attrNameLst>
                                          <p:attrName>style.visibility</p:attrName>
                                        </p:attrNameLst>
                                      </p:cBhvr>
                                      <p:to>
                                        <p:strVal val="visible"/>
                                      </p:to>
                                    </p:set>
                                    <p:animEffect filter="dissolve(left)" transition="in">
                                      <p:cBhvr>
                                        <p:cTn id="10" dur="1000"/>
                                        <p:tgtEl>
                                          <p:spTgt spid="80">
                                            <p:txEl>
                                              <p:pRg st="0" end="0"/>
                                            </p:txEl>
                                          </p:spTgt>
                                        </p:tgtEl>
                                      </p:cBhvr>
                                    </p:animEffect>
                                  </p:childTnLst>
                                </p:cTn>
                              </p:par>
                            </p:childTnLst>
                          </p:cTn>
                        </p:par>
                        <p:par>
                          <p:cTn id="11" fill="hold">
                            <p:stCondLst>
                              <p:cond delay="1000"/>
                            </p:stCondLst>
                            <p:childTnLst>
                              <p:par>
                                <p:cTn id="12" nodeType="afterEffect" presetClass="entr" presetSubtype="2" presetID="9" grpId="1" fill="hold">
                                  <p:stCondLst>
                                    <p:cond delay="0"/>
                                  </p:stCondLst>
                                  <p:iterate type="el" backwards="0">
                                    <p:tmAbs val="0"/>
                                  </p:iterate>
                                  <p:childTnLst>
                                    <p:set>
                                      <p:cBhvr>
                                        <p:cTn id="13" fill="hold"/>
                                        <p:tgtEl>
                                          <p:spTgt spid="80">
                                            <p:txEl>
                                              <p:pRg st="1" end="1"/>
                                            </p:txEl>
                                          </p:spTgt>
                                        </p:tgtEl>
                                        <p:attrNameLst>
                                          <p:attrName>style.visibility</p:attrName>
                                        </p:attrNameLst>
                                      </p:cBhvr>
                                      <p:to>
                                        <p:strVal val="visible"/>
                                      </p:to>
                                    </p:set>
                                    <p:animEffect filter="dissolve(left)" transition="in">
                                      <p:cBhvr>
                                        <p:cTn id="14" dur="1000"/>
                                        <p:tgtEl>
                                          <p:spTgt spid="8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9" grpId="1" fill="hold">
                                  <p:stCondLst>
                                    <p:cond delay="0"/>
                                  </p:stCondLst>
                                  <p:iterate type="el" backwards="0">
                                    <p:tmAbs val="0"/>
                                  </p:iterate>
                                  <p:childTnLst>
                                    <p:set>
                                      <p:cBhvr>
                                        <p:cTn id="18" fill="hold"/>
                                        <p:tgtEl>
                                          <p:spTgt spid="80">
                                            <p:txEl>
                                              <p:pRg st="2" end="2"/>
                                            </p:txEl>
                                          </p:spTgt>
                                        </p:tgtEl>
                                        <p:attrNameLst>
                                          <p:attrName>style.visibility</p:attrName>
                                        </p:attrNameLst>
                                      </p:cBhvr>
                                      <p:to>
                                        <p:strVal val="visible"/>
                                      </p:to>
                                    </p:set>
                                    <p:animEffect filter="dissolve(left)" transition="in">
                                      <p:cBhvr>
                                        <p:cTn id="19" dur="1000"/>
                                        <p:tgtEl>
                                          <p:spTgt spid="8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2" presetID="9" grpId="1" fill="hold">
                                  <p:stCondLst>
                                    <p:cond delay="0"/>
                                  </p:stCondLst>
                                  <p:iterate type="el" backwards="0">
                                    <p:tmAbs val="0"/>
                                  </p:iterate>
                                  <p:childTnLst>
                                    <p:set>
                                      <p:cBhvr>
                                        <p:cTn id="23" fill="hold"/>
                                        <p:tgtEl>
                                          <p:spTgt spid="80">
                                            <p:txEl>
                                              <p:pRg st="3" end="3"/>
                                            </p:txEl>
                                          </p:spTgt>
                                        </p:tgtEl>
                                        <p:attrNameLst>
                                          <p:attrName>style.visibility</p:attrName>
                                        </p:attrNameLst>
                                      </p:cBhvr>
                                      <p:to>
                                        <p:strVal val="visible"/>
                                      </p:to>
                                    </p:set>
                                    <p:animEffect filter="dissolve(left)" transition="in">
                                      <p:cBhvr>
                                        <p:cTn id="24" dur="1000"/>
                                        <p:tgtEl>
                                          <p:spTgt spid="80">
                                            <p:txEl>
                                              <p:pRg st="3" end="3"/>
                                            </p:txEl>
                                          </p:spTgt>
                                        </p:tgtEl>
                                      </p:cBhvr>
                                    </p:animEffect>
                                  </p:childTnLst>
                                </p:cTn>
                              </p:par>
                            </p:childTnLst>
                          </p:cTn>
                        </p:par>
                        <p:par>
                          <p:cTn id="25" fill="hold">
                            <p:stCondLst>
                              <p:cond delay="1000"/>
                            </p:stCondLst>
                            <p:childTnLst>
                              <p:par>
                                <p:cTn id="26" nodeType="afterEffect" presetClass="entr" presetSubtype="2" presetID="9" grpId="1" fill="hold">
                                  <p:stCondLst>
                                    <p:cond delay="0"/>
                                  </p:stCondLst>
                                  <p:iterate type="el" backwards="0">
                                    <p:tmAbs val="0"/>
                                  </p:iterate>
                                  <p:childTnLst>
                                    <p:set>
                                      <p:cBhvr>
                                        <p:cTn id="27" fill="hold"/>
                                        <p:tgtEl>
                                          <p:spTgt spid="80">
                                            <p:txEl>
                                              <p:pRg st="4" end="4"/>
                                            </p:txEl>
                                          </p:spTgt>
                                        </p:tgtEl>
                                        <p:attrNameLst>
                                          <p:attrName>style.visibility</p:attrName>
                                        </p:attrNameLst>
                                      </p:cBhvr>
                                      <p:to>
                                        <p:strVal val="visible"/>
                                      </p:to>
                                    </p:set>
                                    <p:animEffect filter="dissolve(left)" transition="in">
                                      <p:cBhvr>
                                        <p:cTn id="28" dur="1000"/>
                                        <p:tgtEl>
                                          <p:spTgt spid="80">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2" presetID="9" grpId="2" fill="hold">
                                  <p:stCondLst>
                                    <p:cond delay="0"/>
                                  </p:stCondLst>
                                  <p:iterate type="el" backwards="0">
                                    <p:tmAbs val="0"/>
                                  </p:iterate>
                                  <p:childTnLst>
                                    <p:set>
                                      <p:cBhvr>
                                        <p:cTn id="32" fill="hold"/>
                                        <p:tgtEl>
                                          <p:spTgt spid="79"/>
                                        </p:tgtEl>
                                        <p:attrNameLst>
                                          <p:attrName>style.visibility</p:attrName>
                                        </p:attrNameLst>
                                      </p:cBhvr>
                                      <p:to>
                                        <p:strVal val="visible"/>
                                      </p:to>
                                    </p:set>
                                    <p:animEffect filter="dissolve(left)" transition="in">
                                      <p:cBhvr>
                                        <p:cTn id="33" dur="1000"/>
                                        <p:tgtEl>
                                          <p:spTgt spid="79"/>
                                        </p:tgtEl>
                                      </p:cBhvr>
                                    </p:animEffect>
                                  </p:childTnLst>
                                </p:cTn>
                              </p:par>
                            </p:childTnLst>
                          </p:cTn>
                        </p:par>
                        <p:par>
                          <p:cTn id="34" fill="hold">
                            <p:stCondLst>
                              <p:cond delay="1000"/>
                            </p:stCondLst>
                            <p:childTnLst>
                              <p:par>
                                <p:cTn id="35" nodeType="afterEffect" presetClass="entr" presetSubtype="2" presetID="9" grpId="1" fill="hold">
                                  <p:stCondLst>
                                    <p:cond delay="0"/>
                                  </p:stCondLst>
                                  <p:iterate type="el" backwards="0">
                                    <p:tmAbs val="0"/>
                                  </p:iterate>
                                  <p:childTnLst>
                                    <p:set>
                                      <p:cBhvr>
                                        <p:cTn id="36" fill="hold"/>
                                        <p:tgtEl>
                                          <p:spTgt spid="80">
                                            <p:txEl>
                                              <p:pRg st="5" end="5"/>
                                            </p:txEl>
                                          </p:spTgt>
                                        </p:tgtEl>
                                        <p:attrNameLst>
                                          <p:attrName>style.visibility</p:attrName>
                                        </p:attrNameLst>
                                      </p:cBhvr>
                                      <p:to>
                                        <p:strVal val="visible"/>
                                      </p:to>
                                    </p:set>
                                    <p:animEffect filter="dissolve(left)" transition="in">
                                      <p:cBhvr>
                                        <p:cTn id="37" dur="1000"/>
                                        <p:tgtEl>
                                          <p:spTgt spid="80">
                                            <p:txEl>
                                              <p:pRg st="5" end="5"/>
                                            </p:txEl>
                                          </p:spTgt>
                                        </p:tgtEl>
                                      </p:cBhvr>
                                    </p:animEffect>
                                  </p:childTnLst>
                                </p:cTn>
                              </p:par>
                            </p:childTnLst>
                          </p:cTn>
                        </p:par>
                        <p:par>
                          <p:cTn id="38" fill="hold">
                            <p:stCondLst>
                              <p:cond delay="2000"/>
                            </p:stCondLst>
                            <p:childTnLst>
                              <p:par>
                                <p:cTn id="39" nodeType="afterEffect" presetClass="entr" presetSubtype="2" presetID="9" grpId="1" fill="hold">
                                  <p:stCondLst>
                                    <p:cond delay="0"/>
                                  </p:stCondLst>
                                  <p:iterate type="el" backwards="0">
                                    <p:tmAbs val="0"/>
                                  </p:iterate>
                                  <p:childTnLst>
                                    <p:set>
                                      <p:cBhvr>
                                        <p:cTn id="40" fill="hold"/>
                                        <p:tgtEl>
                                          <p:spTgt spid="80">
                                            <p:txEl>
                                              <p:pRg st="6" end="6"/>
                                            </p:txEl>
                                          </p:spTgt>
                                        </p:tgtEl>
                                        <p:attrNameLst>
                                          <p:attrName>style.visibility</p:attrName>
                                        </p:attrNameLst>
                                      </p:cBhvr>
                                      <p:to>
                                        <p:strVal val="visible"/>
                                      </p:to>
                                    </p:set>
                                    <p:animEffect filter="dissolve(left)" transition="in">
                                      <p:cBhvr>
                                        <p:cTn id="41" dur="1000"/>
                                        <p:tgtEl>
                                          <p:spTgt spid="80">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0" grpId="1"/>
      <p:bldP build="whole" bldLvl="1" animBg="1" rev="0" advAuto="0" spid="79"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title"/>
          </p:nvPr>
        </p:nvSpPr>
        <p:spPr>
          <a:prstGeom prst="rect">
            <a:avLst/>
          </a:prstGeom>
        </p:spPr>
        <p:txBody>
          <a:bodyPr/>
          <a:lstStyle/>
          <a:p>
            <a:pPr lvl="0">
              <a:defRPr b="0" sz="1800">
                <a:uFillTx/>
              </a:defRPr>
            </a:pPr>
            <a:r>
              <a:rPr b="1" sz="4400">
                <a:uFill>
                  <a:solidFill/>
                </a:uFill>
              </a:rPr>
              <a:t>Confrontation </a:t>
            </a:r>
          </a:p>
        </p:txBody>
      </p:sp>
      <p:sp>
        <p:nvSpPr>
          <p:cNvPr id="85" name="Shape 85"/>
          <p:cNvSpPr/>
          <p:nvPr>
            <p:ph type="body" idx="1"/>
          </p:nvPr>
        </p:nvSpPr>
        <p:spPr>
          <a:prstGeom prst="rect">
            <a:avLst/>
          </a:prstGeom>
        </p:spPr>
        <p:txBody>
          <a:bodyPr/>
          <a:lstStyle/>
          <a:p>
            <a:pPr lvl="0">
              <a:defRPr sz="1800">
                <a:uFillTx/>
              </a:defRPr>
            </a:pPr>
            <a:r>
              <a:rPr sz="3400">
                <a:uFill>
                  <a:solidFill/>
                </a:uFill>
              </a:rPr>
              <a:t>Confrontation - </a:t>
            </a:r>
            <a:r>
              <a:rPr sz="3400" u="sng">
                <a:uFill>
                  <a:solidFill/>
                </a:uFill>
              </a:rPr>
              <a:t>a loving adjustment</a:t>
            </a:r>
            <a:endParaRPr sz="3400">
              <a:uFill>
                <a:solidFill/>
              </a:uFill>
            </a:endParaRPr>
          </a:p>
          <a:p>
            <a:pPr lvl="2">
              <a:defRPr sz="1800">
                <a:uFillTx/>
              </a:defRPr>
            </a:pPr>
            <a:r>
              <a:rPr sz="2400">
                <a:uFill>
                  <a:solidFill/>
                </a:uFill>
              </a:rPr>
              <a:t>the catalyst for growth!</a:t>
            </a:r>
            <a:endParaRPr sz="2400">
              <a:uFill>
                <a:solidFill/>
              </a:uFill>
            </a:endParaRPr>
          </a:p>
          <a:p>
            <a:pPr lvl="2">
              <a:defRPr sz="1800">
                <a:uFillTx/>
              </a:defRPr>
            </a:pPr>
            <a:endParaRPr sz="2400">
              <a:uFill>
                <a:solidFill/>
              </a:uFill>
            </a:endParaRPr>
          </a:p>
          <a:p>
            <a:pPr lvl="2" marL="0" indent="914400">
              <a:buSzTx/>
              <a:buNone/>
              <a:defRPr sz="1800">
                <a:uFillTx/>
              </a:defRPr>
            </a:pPr>
            <a:endParaRPr sz="2400">
              <a:uFill>
                <a:solidFill/>
              </a:uFill>
            </a:endParaRPr>
          </a:p>
          <a:p>
            <a:pPr lvl="2" marL="0" indent="419100">
              <a:buSzTx/>
              <a:buNone/>
              <a:defRPr sz="1800">
                <a:uFillTx/>
              </a:defRPr>
            </a:pPr>
            <a:r>
              <a:rPr sz="4300">
                <a:uFill>
                  <a:solidFill/>
                </a:uFill>
              </a:rPr>
              <a:t>Simply addressing something that has come between 2 things that are supposed to be together</a:t>
            </a:r>
          </a:p>
        </p:txBody>
      </p:sp>
      <p:sp>
        <p:nvSpPr>
          <p:cNvPr id="86" name="Shape 86"/>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0" presetID="19" grpId="1" fill="hold">
                                  <p:stCondLst>
                                    <p:cond delay="500"/>
                                  </p:stCondLst>
                                  <p:iterate type="lt" backwards="0">
                                    <p:tmAbs val="100"/>
                                  </p:iterate>
                                  <p:childTnLst>
                                    <p:set>
                                      <p:cBhvr>
                                        <p:cTn id="6" fill="hold"/>
                                        <p:tgtEl>
                                          <p:spTgt spid="85">
                                            <p:bg/>
                                          </p:spTgt>
                                        </p:tgtEl>
                                        <p:attrNameLst>
                                          <p:attrName>style.visibility</p:attrName>
                                        </p:attrNameLst>
                                      </p:cBhvr>
                                      <p:to>
                                        <p:strVal val="visible"/>
                                      </p:to>
                                    </p:set>
                                    <p:anim calcmode="lin" valueType="num">
                                      <p:cBhvr>
                                        <p:cTn id="7" dur="500" fill="hold"/>
                                        <p:tgtEl>
                                          <p:spTgt spid="85">
                                            <p:bg/>
                                          </p:spTgt>
                                        </p:tgtEl>
                                        <p:attrNameLst>
                                          <p:attrName>ppt_w</p:attrName>
                                        </p:attrNameLst>
                                      </p:cBhvr>
                                      <p:tavLst>
                                        <p:tav tm="0" fmla="#ppt_w*sin(2.5*pi*$)">
                                          <p:val>
                                            <p:fltVal val="0"/>
                                          </p:val>
                                        </p:tav>
                                        <p:tav tm="100000">
                                          <p:val>
                                            <p:fltVal val="1"/>
                                          </p:val>
                                        </p:tav>
                                      </p:tavLst>
                                    </p:anim>
                                    <p:anim calcmode="lin" valueType="num">
                                      <p:cBhvr>
                                        <p:cTn id="8" dur="500" fill="hold"/>
                                        <p:tgtEl>
                                          <p:spTgt spid="85">
                                            <p:bg/>
                                          </p:spTgt>
                                        </p:tgtEl>
                                        <p:attrNameLst>
                                          <p:attrName>ppt_h</p:attrName>
                                        </p:attrNameLst>
                                      </p:cBhvr>
                                      <p:tavLst>
                                        <p:tav tm="0">
                                          <p:val>
                                            <p:strVal val="#ppt_h"/>
                                          </p:val>
                                        </p:tav>
                                        <p:tav tm="100000">
                                          <p:val>
                                            <p:strVal val="#ppt_h"/>
                                          </p:val>
                                        </p:tav>
                                      </p:tavLst>
                                    </p:anim>
                                  </p:childTnLst>
                                </p:cTn>
                              </p:par>
                              <p:par>
                                <p:cTn id="9" presetClass="entr" presetSubtype="10" presetID="19" grpId="1" fill="hold">
                                  <p:stCondLst>
                                    <p:cond delay="0"/>
                                  </p:stCondLst>
                                  <p:iterate type="lt" backwards="0">
                                    <p:tmAbs val="100"/>
                                  </p:iterate>
                                  <p:childTnLst>
                                    <p:set>
                                      <p:cBhvr>
                                        <p:cTn id="10" fill="hold"/>
                                        <p:tgtEl>
                                          <p:spTgt spid="85">
                                            <p:txEl>
                                              <p:pRg st="0" end="0"/>
                                            </p:txEl>
                                          </p:spTgt>
                                        </p:tgtEl>
                                        <p:attrNameLst>
                                          <p:attrName>style.visibility</p:attrName>
                                        </p:attrNameLst>
                                      </p:cBhvr>
                                      <p:to>
                                        <p:strVal val="visible"/>
                                      </p:to>
                                    </p:set>
                                    <p:animEffect filter="fade" transition="in">
                                      <p:cBhvr>
                                        <p:cTn id="11" dur="500" fill="hold"/>
                                        <p:tgtEl>
                                          <p:spTgt spid="85">
                                            <p:txEl>
                                              <p:pRg st="0" end="0"/>
                                            </p:txEl>
                                          </p:spTgt>
                                        </p:tgtEl>
                                      </p:cBhvr>
                                    </p:animEffect>
                                    <p:anim calcmode="lin" valueType="num">
                                      <p:cBhvr>
                                        <p:cTn id="12" dur="500" fill="hold"/>
                                        <p:tgtEl>
                                          <p:spTgt spid="85">
                                            <p:txEl>
                                              <p:pRg st="0" end="0"/>
                                            </p:txEl>
                                          </p:spTgt>
                                        </p:tgtEl>
                                        <p:attrNameLst>
                                          <p:attrName>ppt_w</p:attrName>
                                        </p:attrNameLst>
                                      </p:cBhvr>
                                      <p:tavLst>
                                        <p:tav tm="0" fmla="#ppt_w*sin(2.5*pi*$)">
                                          <p:val>
                                            <p:fltVal val="0"/>
                                          </p:val>
                                        </p:tav>
                                        <p:tav tm="100000">
                                          <p:val>
                                            <p:fltVal val="1"/>
                                          </p:val>
                                        </p:tav>
                                      </p:tavLst>
                                    </p:anim>
                                    <p:anim calcmode="lin" valueType="num">
                                      <p:cBhvr>
                                        <p:cTn id="13" dur="500" fill="hold"/>
                                        <p:tgtEl>
                                          <p:spTgt spid="85">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nodeType="afterEffect" presetClass="entr" presetSubtype="10" presetID="19" grpId="1" fill="hold">
                                  <p:stCondLst>
                                    <p:cond delay="0"/>
                                  </p:stCondLst>
                                  <p:iterate type="lt" backwards="0">
                                    <p:tmAbs val="100"/>
                                  </p:iterate>
                                  <p:childTnLst>
                                    <p:set>
                                      <p:cBhvr>
                                        <p:cTn id="16" fill="hold"/>
                                        <p:tgtEl>
                                          <p:spTgt spid="85">
                                            <p:txEl>
                                              <p:pRg st="1" end="1"/>
                                            </p:txEl>
                                          </p:spTgt>
                                        </p:tgtEl>
                                        <p:attrNameLst>
                                          <p:attrName>style.visibility</p:attrName>
                                        </p:attrNameLst>
                                      </p:cBhvr>
                                      <p:to>
                                        <p:strVal val="visible"/>
                                      </p:to>
                                    </p:set>
                                    <p:animEffect filter="fade" transition="in">
                                      <p:cBhvr>
                                        <p:cTn id="17" dur="500" fill="hold"/>
                                        <p:tgtEl>
                                          <p:spTgt spid="85">
                                            <p:txEl>
                                              <p:pRg st="1" end="1"/>
                                            </p:txEl>
                                          </p:spTgt>
                                        </p:tgtEl>
                                      </p:cBhvr>
                                    </p:animEffect>
                                    <p:anim calcmode="lin" valueType="num">
                                      <p:cBhvr>
                                        <p:cTn id="18" dur="500" fill="hold"/>
                                        <p:tgtEl>
                                          <p:spTgt spid="85">
                                            <p:txEl>
                                              <p:pRg st="1" end="1"/>
                                            </p:txEl>
                                          </p:spTgt>
                                        </p:tgtEl>
                                        <p:attrNameLst>
                                          <p:attrName>ppt_w</p:attrName>
                                        </p:attrNameLst>
                                      </p:cBhvr>
                                      <p:tavLst>
                                        <p:tav tm="0" fmla="#ppt_w*sin(2.5*pi*$)">
                                          <p:val>
                                            <p:fltVal val="0"/>
                                          </p:val>
                                        </p:tav>
                                        <p:tav tm="100000">
                                          <p:val>
                                            <p:fltVal val="1"/>
                                          </p:val>
                                        </p:tav>
                                      </p:tavLst>
                                    </p:anim>
                                    <p:anim calcmode="lin" valueType="num">
                                      <p:cBhvr>
                                        <p:cTn id="19" dur="500" fill="hold"/>
                                        <p:tgtEl>
                                          <p:spTgt spid="85">
                                            <p:txEl>
                                              <p:pRg st="1" end="1"/>
                                            </p:txEl>
                                          </p:spTgt>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nodeType="afterEffect" presetClass="entr" presetSubtype="10" presetID="19" grpId="1" fill="hold">
                                  <p:stCondLst>
                                    <p:cond delay="0"/>
                                  </p:stCondLst>
                                  <p:iterate type="lt" backwards="0">
                                    <p:tmAbs val="100"/>
                                  </p:iterate>
                                  <p:childTnLst>
                                    <p:set>
                                      <p:cBhvr>
                                        <p:cTn id="22" fill="hold"/>
                                        <p:tgtEl>
                                          <p:spTgt spid="85">
                                            <p:txEl>
                                              <p:pRg st="2" end="2"/>
                                            </p:txEl>
                                          </p:spTgt>
                                        </p:tgtEl>
                                        <p:attrNameLst>
                                          <p:attrName>style.visibility</p:attrName>
                                        </p:attrNameLst>
                                      </p:cBhvr>
                                      <p:to>
                                        <p:strVal val="visible"/>
                                      </p:to>
                                    </p:set>
                                    <p:animEffect filter="fade" transition="in">
                                      <p:cBhvr>
                                        <p:cTn id="23" dur="500" fill="hold"/>
                                        <p:tgtEl>
                                          <p:spTgt spid="85">
                                            <p:txEl>
                                              <p:pRg st="2" end="2"/>
                                            </p:txEl>
                                          </p:spTgt>
                                        </p:tgtEl>
                                      </p:cBhvr>
                                    </p:animEffect>
                                    <p:anim calcmode="lin" valueType="num">
                                      <p:cBhvr>
                                        <p:cTn id="24" dur="500" fill="hold"/>
                                        <p:tgtEl>
                                          <p:spTgt spid="85">
                                            <p:txEl>
                                              <p:pRg st="2" end="2"/>
                                            </p:txEl>
                                          </p:spTgt>
                                        </p:tgtEl>
                                        <p:attrNameLst>
                                          <p:attrName>ppt_w</p:attrName>
                                        </p:attrNameLst>
                                      </p:cBhvr>
                                      <p:tavLst>
                                        <p:tav tm="0" fmla="#ppt_w*sin(2.5*pi*$)">
                                          <p:val>
                                            <p:fltVal val="0"/>
                                          </p:val>
                                        </p:tav>
                                        <p:tav tm="100000">
                                          <p:val>
                                            <p:fltVal val="1"/>
                                          </p:val>
                                        </p:tav>
                                      </p:tavLst>
                                    </p:anim>
                                    <p:anim calcmode="lin" valueType="num">
                                      <p:cBhvr>
                                        <p:cTn id="25" dur="500" fill="hold"/>
                                        <p:tgtEl>
                                          <p:spTgt spid="85">
                                            <p:txEl>
                                              <p:pRg st="2" end="2"/>
                                            </p:txEl>
                                          </p:spTgt>
                                        </p:tgtEl>
                                        <p:attrNameLst>
                                          <p:attrName>ppt_h</p:attrName>
                                        </p:attrNameLst>
                                      </p:cBhvr>
                                      <p:tavLst>
                                        <p:tav tm="0">
                                          <p:val>
                                            <p:strVal val="#ppt_h"/>
                                          </p:val>
                                        </p:tav>
                                        <p:tav tm="100000">
                                          <p:val>
                                            <p:strVal val="#ppt_h"/>
                                          </p:val>
                                        </p:tav>
                                      </p:tavLst>
                                    </p:anim>
                                  </p:childTnLst>
                                </p:cTn>
                              </p:par>
                            </p:childTnLst>
                          </p:cTn>
                        </p:par>
                        <p:par>
                          <p:cTn id="26" fill="hold">
                            <p:stCondLst>
                              <p:cond delay="1500"/>
                            </p:stCondLst>
                            <p:childTnLst>
                              <p:par>
                                <p:cTn id="27" nodeType="afterEffect" presetClass="entr" presetSubtype="10" presetID="19" grpId="1" fill="hold">
                                  <p:stCondLst>
                                    <p:cond delay="0"/>
                                  </p:stCondLst>
                                  <p:iterate type="lt" backwards="0">
                                    <p:tmAbs val="100"/>
                                  </p:iterate>
                                  <p:childTnLst>
                                    <p:set>
                                      <p:cBhvr>
                                        <p:cTn id="28" fill="hold"/>
                                        <p:tgtEl>
                                          <p:spTgt spid="85">
                                            <p:txEl>
                                              <p:pRg st="3" end="3"/>
                                            </p:txEl>
                                          </p:spTgt>
                                        </p:tgtEl>
                                        <p:attrNameLst>
                                          <p:attrName>style.visibility</p:attrName>
                                        </p:attrNameLst>
                                      </p:cBhvr>
                                      <p:to>
                                        <p:strVal val="visible"/>
                                      </p:to>
                                    </p:set>
                                    <p:animEffect filter="fade" transition="in">
                                      <p:cBhvr>
                                        <p:cTn id="29" dur="500" fill="hold"/>
                                        <p:tgtEl>
                                          <p:spTgt spid="85">
                                            <p:txEl>
                                              <p:pRg st="3" end="3"/>
                                            </p:txEl>
                                          </p:spTgt>
                                        </p:tgtEl>
                                      </p:cBhvr>
                                    </p:animEffect>
                                    <p:anim calcmode="lin" valueType="num">
                                      <p:cBhvr>
                                        <p:cTn id="30" dur="500" fill="hold"/>
                                        <p:tgtEl>
                                          <p:spTgt spid="85">
                                            <p:txEl>
                                              <p:pRg st="3" end="3"/>
                                            </p:txEl>
                                          </p:spTgt>
                                        </p:tgtEl>
                                        <p:attrNameLst>
                                          <p:attrName>ppt_w</p:attrName>
                                        </p:attrNameLst>
                                      </p:cBhvr>
                                      <p:tavLst>
                                        <p:tav tm="0" fmla="#ppt_w*sin(2.5*pi*$)">
                                          <p:val>
                                            <p:fltVal val="0"/>
                                          </p:val>
                                        </p:tav>
                                        <p:tav tm="100000">
                                          <p:val>
                                            <p:fltVal val="1"/>
                                          </p:val>
                                        </p:tav>
                                      </p:tavLst>
                                    </p:anim>
                                    <p:anim calcmode="lin" valueType="num">
                                      <p:cBhvr>
                                        <p:cTn id="31" dur="500" fill="hold"/>
                                        <p:tgtEl>
                                          <p:spTgt spid="8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10" presetID="19" grpId="1" fill="hold">
                                  <p:stCondLst>
                                    <p:cond delay="0"/>
                                  </p:stCondLst>
                                  <p:iterate type="lt" backwards="0">
                                    <p:tmAbs val="100"/>
                                  </p:iterate>
                                  <p:childTnLst>
                                    <p:set>
                                      <p:cBhvr>
                                        <p:cTn id="35" fill="hold"/>
                                        <p:tgtEl>
                                          <p:spTgt spid="85">
                                            <p:txEl>
                                              <p:pRg st="4" end="4"/>
                                            </p:txEl>
                                          </p:spTgt>
                                        </p:tgtEl>
                                        <p:attrNameLst>
                                          <p:attrName>style.visibility</p:attrName>
                                        </p:attrNameLst>
                                      </p:cBhvr>
                                      <p:to>
                                        <p:strVal val="visible"/>
                                      </p:to>
                                    </p:set>
                                    <p:animEffect filter="fade" transition="in">
                                      <p:cBhvr>
                                        <p:cTn id="36" dur="500" fill="hold"/>
                                        <p:tgtEl>
                                          <p:spTgt spid="85">
                                            <p:txEl>
                                              <p:pRg st="4" end="4"/>
                                            </p:txEl>
                                          </p:spTgt>
                                        </p:tgtEl>
                                      </p:cBhvr>
                                    </p:animEffect>
                                    <p:anim calcmode="lin" valueType="num">
                                      <p:cBhvr>
                                        <p:cTn id="37" dur="500" fill="hold"/>
                                        <p:tgtEl>
                                          <p:spTgt spid="85">
                                            <p:txEl>
                                              <p:pRg st="4" end="4"/>
                                            </p:txEl>
                                          </p:spTgt>
                                        </p:tgtEl>
                                        <p:attrNameLst>
                                          <p:attrName>ppt_w</p:attrName>
                                        </p:attrNameLst>
                                      </p:cBhvr>
                                      <p:tavLst>
                                        <p:tav tm="0" fmla="#ppt_w*sin(2.5*pi*$)">
                                          <p:val>
                                            <p:fltVal val="0"/>
                                          </p:val>
                                        </p:tav>
                                        <p:tav tm="100000">
                                          <p:val>
                                            <p:fltVal val="1"/>
                                          </p:val>
                                        </p:tav>
                                      </p:tavLst>
                                    </p:anim>
                                    <p:anim calcmode="lin" valueType="num">
                                      <p:cBhvr>
                                        <p:cTn id="38" dur="500" fill="hold"/>
                                        <p:tgtEl>
                                          <p:spTgt spid="8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5"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prstGeom prst="rect">
            <a:avLst/>
          </a:prstGeom>
        </p:spPr>
        <p:txBody>
          <a:bodyPr/>
          <a:lstStyle/>
          <a:p>
            <a:pPr lvl="0">
              <a:defRPr b="0" sz="1800">
                <a:uFillTx/>
              </a:defRPr>
            </a:pPr>
            <a:r>
              <a:rPr b="1" sz="4400">
                <a:uFill>
                  <a:solidFill/>
                </a:uFill>
              </a:rPr>
              <a:t>Confrontation </a:t>
            </a:r>
          </a:p>
        </p:txBody>
      </p:sp>
      <p:sp>
        <p:nvSpPr>
          <p:cNvPr id="91" name="Shape 91"/>
          <p:cNvSpPr/>
          <p:nvPr>
            <p:ph type="body" idx="1"/>
          </p:nvPr>
        </p:nvSpPr>
        <p:spPr>
          <a:prstGeom prst="rect">
            <a:avLst/>
          </a:prstGeom>
        </p:spPr>
        <p:txBody>
          <a:bodyPr/>
          <a:lstStyle/>
          <a:p>
            <a:pPr lvl="0">
              <a:defRPr sz="1800">
                <a:uFillTx/>
              </a:defRPr>
            </a:pPr>
            <a:r>
              <a:rPr sz="3400">
                <a:uFill>
                  <a:solidFill/>
                </a:uFill>
              </a:rPr>
              <a:t>Sandwich Method</a:t>
            </a:r>
            <a:endParaRPr sz="3400">
              <a:uFill>
                <a:solidFill/>
              </a:uFill>
            </a:endParaRPr>
          </a:p>
          <a:p>
            <a:pPr lvl="2" marL="1327150" indent="-412750">
              <a:buClrTx/>
              <a:buAutoNum type="arabicPeriod" startAt="1"/>
              <a:defRPr sz="1800">
                <a:uFillTx/>
              </a:defRPr>
            </a:pPr>
            <a:r>
              <a:rPr sz="2400">
                <a:uFill>
                  <a:solidFill/>
                </a:uFill>
              </a:rPr>
              <a:t>Affirm</a:t>
            </a:r>
            <a:endParaRPr sz="2400">
              <a:uFill>
                <a:solidFill/>
              </a:uFill>
            </a:endParaRPr>
          </a:p>
          <a:p>
            <a:pPr lvl="2" marL="1327150" indent="-412750">
              <a:buClrTx/>
              <a:buAutoNum type="arabicPeriod" startAt="1"/>
              <a:defRPr sz="1800">
                <a:uFillTx/>
              </a:defRPr>
            </a:pPr>
            <a:r>
              <a:rPr sz="2400">
                <a:uFill>
                  <a:solidFill/>
                </a:uFill>
              </a:rPr>
              <a:t>Confront</a:t>
            </a:r>
            <a:endParaRPr sz="2400">
              <a:uFill>
                <a:solidFill/>
              </a:uFill>
            </a:endParaRPr>
          </a:p>
          <a:p>
            <a:pPr lvl="2" marL="1327150" indent="-412750">
              <a:buClrTx/>
              <a:buAutoNum type="arabicPeriod" startAt="1"/>
              <a:defRPr sz="1800">
                <a:uFillTx/>
              </a:defRPr>
            </a:pPr>
            <a:r>
              <a:rPr sz="2400">
                <a:uFill>
                  <a:solidFill/>
                </a:uFill>
              </a:rPr>
              <a:t>Affirm</a:t>
            </a:r>
            <a:endParaRPr sz="2400">
              <a:uFill>
                <a:solidFill/>
              </a:uFill>
            </a:endParaRPr>
          </a:p>
          <a:p>
            <a:pPr lvl="2" marL="1327150" indent="-412750">
              <a:buClrTx/>
              <a:buAutoNum type="arabicPeriod" startAt="1"/>
              <a:defRPr sz="1800">
                <a:uFillTx/>
              </a:defRPr>
            </a:pPr>
            <a:endParaRPr sz="2400">
              <a:uFill>
                <a:solidFill/>
              </a:uFill>
            </a:endParaRPr>
          </a:p>
          <a:p>
            <a:pPr lvl="2" marL="1327150" indent="-412750">
              <a:buClrTx/>
              <a:buAutoNum type="arabicPeriod" startAt="1"/>
              <a:defRPr sz="1800">
                <a:uFillTx/>
              </a:defRPr>
            </a:pPr>
            <a:endParaRPr sz="2400">
              <a:uFill>
                <a:solidFill/>
              </a:uFill>
            </a:endParaRPr>
          </a:p>
          <a:p>
            <a:pPr lvl="0" marL="412750" indent="-412750">
              <a:buClrTx/>
              <a:buSzPct val="125000"/>
              <a:buFontTx/>
              <a:buChar char="•"/>
              <a:defRPr sz="1800">
                <a:uFillTx/>
              </a:defRPr>
            </a:pPr>
            <a:r>
              <a:rPr sz="3400">
                <a:uFill>
                  <a:solidFill/>
                </a:uFill>
              </a:rPr>
              <a:t>Group activity - Model Sandwich method</a:t>
            </a:r>
          </a:p>
        </p:txBody>
      </p:sp>
      <p:sp>
        <p:nvSpPr>
          <p:cNvPr id="92" name="Shape 92"/>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pic>
        <p:nvPicPr>
          <p:cNvPr id="93" name="droppedImage.png"/>
          <p:cNvPicPr/>
          <p:nvPr/>
        </p:nvPicPr>
        <p:blipFill>
          <a:blip r:embed="rId3">
            <a:extLst/>
          </a:blip>
          <a:stretch>
            <a:fillRect/>
          </a:stretch>
        </p:blipFill>
        <p:spPr>
          <a:xfrm>
            <a:off x="7023658" y="2565400"/>
            <a:ext cx="4237056" cy="2794001"/>
          </a:xfrm>
          <a:prstGeom prst="rect">
            <a:avLst/>
          </a:prstGeom>
          <a:ln w="12700">
            <a:miter lim="400000"/>
          </a:ln>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0" presetID="19" grpId="1" fill="hold">
                                  <p:stCondLst>
                                    <p:cond delay="500"/>
                                  </p:stCondLst>
                                  <p:iterate type="lt" backwards="0">
                                    <p:tmAbs val="100"/>
                                  </p:iterate>
                                  <p:childTnLst>
                                    <p:set>
                                      <p:cBhvr>
                                        <p:cTn id="6" fill="hold"/>
                                        <p:tgtEl>
                                          <p:spTgt spid="91">
                                            <p:bg/>
                                          </p:spTgt>
                                        </p:tgtEl>
                                        <p:attrNameLst>
                                          <p:attrName>style.visibility</p:attrName>
                                        </p:attrNameLst>
                                      </p:cBhvr>
                                      <p:to>
                                        <p:strVal val="visible"/>
                                      </p:to>
                                    </p:set>
                                    <p:anim calcmode="lin" valueType="num">
                                      <p:cBhvr>
                                        <p:cTn id="7" dur="500" fill="hold"/>
                                        <p:tgtEl>
                                          <p:spTgt spid="91">
                                            <p:bg/>
                                          </p:spTgt>
                                        </p:tgtEl>
                                        <p:attrNameLst>
                                          <p:attrName>ppt_w</p:attrName>
                                        </p:attrNameLst>
                                      </p:cBhvr>
                                      <p:tavLst>
                                        <p:tav tm="0" fmla="#ppt_w*sin(2.5*pi*$)">
                                          <p:val>
                                            <p:fltVal val="0"/>
                                          </p:val>
                                        </p:tav>
                                        <p:tav tm="100000">
                                          <p:val>
                                            <p:fltVal val="1"/>
                                          </p:val>
                                        </p:tav>
                                      </p:tavLst>
                                    </p:anim>
                                    <p:anim calcmode="lin" valueType="num">
                                      <p:cBhvr>
                                        <p:cTn id="8" dur="500" fill="hold"/>
                                        <p:tgtEl>
                                          <p:spTgt spid="91">
                                            <p:bg/>
                                          </p:spTgt>
                                        </p:tgtEl>
                                        <p:attrNameLst>
                                          <p:attrName>ppt_h</p:attrName>
                                        </p:attrNameLst>
                                      </p:cBhvr>
                                      <p:tavLst>
                                        <p:tav tm="0">
                                          <p:val>
                                            <p:strVal val="#ppt_h"/>
                                          </p:val>
                                        </p:tav>
                                        <p:tav tm="100000">
                                          <p:val>
                                            <p:strVal val="#ppt_h"/>
                                          </p:val>
                                        </p:tav>
                                      </p:tavLst>
                                    </p:anim>
                                  </p:childTnLst>
                                </p:cTn>
                              </p:par>
                              <p:par>
                                <p:cTn id="9" presetClass="entr" presetSubtype="10" presetID="19" grpId="1" fill="hold">
                                  <p:stCondLst>
                                    <p:cond delay="0"/>
                                  </p:stCondLst>
                                  <p:iterate type="lt" backwards="0">
                                    <p:tmAbs val="100"/>
                                  </p:iterate>
                                  <p:childTnLst>
                                    <p:set>
                                      <p:cBhvr>
                                        <p:cTn id="10" fill="hold"/>
                                        <p:tgtEl>
                                          <p:spTgt spid="91">
                                            <p:txEl>
                                              <p:pRg st="0" end="0"/>
                                            </p:txEl>
                                          </p:spTgt>
                                        </p:tgtEl>
                                        <p:attrNameLst>
                                          <p:attrName>style.visibility</p:attrName>
                                        </p:attrNameLst>
                                      </p:cBhvr>
                                      <p:to>
                                        <p:strVal val="visible"/>
                                      </p:to>
                                    </p:set>
                                    <p:animEffect filter="fade" transition="in">
                                      <p:cBhvr>
                                        <p:cTn id="11" dur="500" fill="hold"/>
                                        <p:tgtEl>
                                          <p:spTgt spid="91">
                                            <p:txEl>
                                              <p:pRg st="0" end="0"/>
                                            </p:txEl>
                                          </p:spTgt>
                                        </p:tgtEl>
                                      </p:cBhvr>
                                    </p:animEffect>
                                    <p:anim calcmode="lin" valueType="num">
                                      <p:cBhvr>
                                        <p:cTn id="12" dur="500" fill="hold"/>
                                        <p:tgtEl>
                                          <p:spTgt spid="91">
                                            <p:txEl>
                                              <p:pRg st="0" end="0"/>
                                            </p:txEl>
                                          </p:spTgt>
                                        </p:tgtEl>
                                        <p:attrNameLst>
                                          <p:attrName>ppt_w</p:attrName>
                                        </p:attrNameLst>
                                      </p:cBhvr>
                                      <p:tavLst>
                                        <p:tav tm="0" fmla="#ppt_w*sin(2.5*pi*$)">
                                          <p:val>
                                            <p:fltVal val="0"/>
                                          </p:val>
                                        </p:tav>
                                        <p:tav tm="100000">
                                          <p:val>
                                            <p:fltVal val="1"/>
                                          </p:val>
                                        </p:tav>
                                      </p:tavLst>
                                    </p:anim>
                                    <p:anim calcmode="lin" valueType="num">
                                      <p:cBhvr>
                                        <p:cTn id="13" dur="500" fill="hold"/>
                                        <p:tgtEl>
                                          <p:spTgt spid="9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10" presetID="19" grpId="1" fill="hold">
                                  <p:stCondLst>
                                    <p:cond delay="0"/>
                                  </p:stCondLst>
                                  <p:iterate type="lt" backwards="0">
                                    <p:tmAbs val="100"/>
                                  </p:iterate>
                                  <p:childTnLst>
                                    <p:set>
                                      <p:cBhvr>
                                        <p:cTn id="17" fill="hold"/>
                                        <p:tgtEl>
                                          <p:spTgt spid="91">
                                            <p:txEl>
                                              <p:pRg st="1" end="1"/>
                                            </p:txEl>
                                          </p:spTgt>
                                        </p:tgtEl>
                                        <p:attrNameLst>
                                          <p:attrName>style.visibility</p:attrName>
                                        </p:attrNameLst>
                                      </p:cBhvr>
                                      <p:to>
                                        <p:strVal val="visible"/>
                                      </p:to>
                                    </p:set>
                                    <p:animEffect filter="fade" transition="in">
                                      <p:cBhvr>
                                        <p:cTn id="18" dur="500" fill="hold"/>
                                        <p:tgtEl>
                                          <p:spTgt spid="91">
                                            <p:txEl>
                                              <p:pRg st="1" end="1"/>
                                            </p:txEl>
                                          </p:spTgt>
                                        </p:tgtEl>
                                      </p:cBhvr>
                                    </p:animEffect>
                                    <p:anim calcmode="lin" valueType="num">
                                      <p:cBhvr>
                                        <p:cTn id="19" dur="500" fill="hold"/>
                                        <p:tgtEl>
                                          <p:spTgt spid="91">
                                            <p:txEl>
                                              <p:pRg st="1" end="1"/>
                                            </p:txEl>
                                          </p:spTgt>
                                        </p:tgtEl>
                                        <p:attrNameLst>
                                          <p:attrName>ppt_w</p:attrName>
                                        </p:attrNameLst>
                                      </p:cBhvr>
                                      <p:tavLst>
                                        <p:tav tm="0" fmla="#ppt_w*sin(2.5*pi*$)">
                                          <p:val>
                                            <p:fltVal val="0"/>
                                          </p:val>
                                        </p:tav>
                                        <p:tav tm="100000">
                                          <p:val>
                                            <p:fltVal val="1"/>
                                          </p:val>
                                        </p:tav>
                                      </p:tavLst>
                                    </p:anim>
                                    <p:anim calcmode="lin" valueType="num">
                                      <p:cBhvr>
                                        <p:cTn id="20" dur="500" fill="hold"/>
                                        <p:tgtEl>
                                          <p:spTgt spid="91">
                                            <p:txEl>
                                              <p:pRg st="1" end="1"/>
                                            </p:txEl>
                                          </p:spTgt>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nodeType="afterEffect" presetClass="entr" presetSubtype="10" presetID="19" grpId="1" fill="hold">
                                  <p:stCondLst>
                                    <p:cond delay="0"/>
                                  </p:stCondLst>
                                  <p:iterate type="lt" backwards="0">
                                    <p:tmAbs val="100"/>
                                  </p:iterate>
                                  <p:childTnLst>
                                    <p:set>
                                      <p:cBhvr>
                                        <p:cTn id="23" fill="hold"/>
                                        <p:tgtEl>
                                          <p:spTgt spid="91">
                                            <p:txEl>
                                              <p:pRg st="2" end="2"/>
                                            </p:txEl>
                                          </p:spTgt>
                                        </p:tgtEl>
                                        <p:attrNameLst>
                                          <p:attrName>style.visibility</p:attrName>
                                        </p:attrNameLst>
                                      </p:cBhvr>
                                      <p:to>
                                        <p:strVal val="visible"/>
                                      </p:to>
                                    </p:set>
                                    <p:animEffect filter="fade" transition="in">
                                      <p:cBhvr>
                                        <p:cTn id="24" dur="500" fill="hold"/>
                                        <p:tgtEl>
                                          <p:spTgt spid="91">
                                            <p:txEl>
                                              <p:pRg st="2" end="2"/>
                                            </p:txEl>
                                          </p:spTgt>
                                        </p:tgtEl>
                                      </p:cBhvr>
                                    </p:animEffect>
                                    <p:anim calcmode="lin" valueType="num">
                                      <p:cBhvr>
                                        <p:cTn id="25" dur="500" fill="hold"/>
                                        <p:tgtEl>
                                          <p:spTgt spid="91">
                                            <p:txEl>
                                              <p:pRg st="2" end="2"/>
                                            </p:txEl>
                                          </p:spTgt>
                                        </p:tgtEl>
                                        <p:attrNameLst>
                                          <p:attrName>ppt_w</p:attrName>
                                        </p:attrNameLst>
                                      </p:cBhvr>
                                      <p:tavLst>
                                        <p:tav tm="0" fmla="#ppt_w*sin(2.5*pi*$)">
                                          <p:val>
                                            <p:fltVal val="0"/>
                                          </p:val>
                                        </p:tav>
                                        <p:tav tm="100000">
                                          <p:val>
                                            <p:fltVal val="1"/>
                                          </p:val>
                                        </p:tav>
                                      </p:tavLst>
                                    </p:anim>
                                    <p:anim calcmode="lin" valueType="num">
                                      <p:cBhvr>
                                        <p:cTn id="26" dur="500" fill="hold"/>
                                        <p:tgtEl>
                                          <p:spTgt spid="91">
                                            <p:txEl>
                                              <p:pRg st="2" end="2"/>
                                            </p:tx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nodeType="afterEffect" presetClass="entr" presetSubtype="10" presetID="19" grpId="1" fill="hold">
                                  <p:stCondLst>
                                    <p:cond delay="0"/>
                                  </p:stCondLst>
                                  <p:iterate type="lt" backwards="0">
                                    <p:tmAbs val="100"/>
                                  </p:iterate>
                                  <p:childTnLst>
                                    <p:set>
                                      <p:cBhvr>
                                        <p:cTn id="29" fill="hold"/>
                                        <p:tgtEl>
                                          <p:spTgt spid="91">
                                            <p:txEl>
                                              <p:pRg st="3" end="3"/>
                                            </p:txEl>
                                          </p:spTgt>
                                        </p:tgtEl>
                                        <p:attrNameLst>
                                          <p:attrName>style.visibility</p:attrName>
                                        </p:attrNameLst>
                                      </p:cBhvr>
                                      <p:to>
                                        <p:strVal val="visible"/>
                                      </p:to>
                                    </p:set>
                                    <p:animEffect filter="fade" transition="in">
                                      <p:cBhvr>
                                        <p:cTn id="30" dur="500" fill="hold"/>
                                        <p:tgtEl>
                                          <p:spTgt spid="91">
                                            <p:txEl>
                                              <p:pRg st="3" end="3"/>
                                            </p:txEl>
                                          </p:spTgt>
                                        </p:tgtEl>
                                      </p:cBhvr>
                                    </p:animEffect>
                                    <p:anim calcmode="lin" valueType="num">
                                      <p:cBhvr>
                                        <p:cTn id="31" dur="500" fill="hold"/>
                                        <p:tgtEl>
                                          <p:spTgt spid="91">
                                            <p:txEl>
                                              <p:pRg st="3" end="3"/>
                                            </p:txEl>
                                          </p:spTgt>
                                        </p:tgtEl>
                                        <p:attrNameLst>
                                          <p:attrName>ppt_w</p:attrName>
                                        </p:attrNameLst>
                                      </p:cBhvr>
                                      <p:tavLst>
                                        <p:tav tm="0" fmla="#ppt_w*sin(2.5*pi*$)">
                                          <p:val>
                                            <p:fltVal val="0"/>
                                          </p:val>
                                        </p:tav>
                                        <p:tav tm="100000">
                                          <p:val>
                                            <p:fltVal val="1"/>
                                          </p:val>
                                        </p:tav>
                                      </p:tavLst>
                                    </p:anim>
                                    <p:anim calcmode="lin" valueType="num">
                                      <p:cBhvr>
                                        <p:cTn id="32" dur="500" fill="hold"/>
                                        <p:tgtEl>
                                          <p:spTgt spid="91">
                                            <p:txEl>
                                              <p:pRg st="3" end="3"/>
                                            </p:txEl>
                                          </p:spTgt>
                                        </p:tgtEl>
                                        <p:attrNameLst>
                                          <p:attrName>ppt_h</p:attrName>
                                        </p:attrNameLst>
                                      </p:cBhvr>
                                      <p:tavLst>
                                        <p:tav tm="0">
                                          <p:val>
                                            <p:strVal val="#ppt_h"/>
                                          </p:val>
                                        </p:tav>
                                        <p:tav tm="100000">
                                          <p:val>
                                            <p:strVal val="#ppt_h"/>
                                          </p:val>
                                        </p:tav>
                                      </p:tavLst>
                                    </p:anim>
                                  </p:childTnLst>
                                </p:cTn>
                              </p:par>
                            </p:childTnLst>
                          </p:cTn>
                        </p:par>
                        <p:par>
                          <p:cTn id="33" fill="hold">
                            <p:stCondLst>
                              <p:cond delay="1500"/>
                            </p:stCondLst>
                            <p:childTnLst>
                              <p:par>
                                <p:cTn id="34" nodeType="afterEffect" presetClass="entr" presetSubtype="10" presetID="19" grpId="1" fill="hold">
                                  <p:stCondLst>
                                    <p:cond delay="0"/>
                                  </p:stCondLst>
                                  <p:iterate type="lt" backwards="0">
                                    <p:tmAbs val="100"/>
                                  </p:iterate>
                                  <p:childTnLst>
                                    <p:set>
                                      <p:cBhvr>
                                        <p:cTn id="35" fill="hold"/>
                                        <p:tgtEl>
                                          <p:spTgt spid="91">
                                            <p:txEl>
                                              <p:pRg st="4" end="4"/>
                                            </p:txEl>
                                          </p:spTgt>
                                        </p:tgtEl>
                                        <p:attrNameLst>
                                          <p:attrName>style.visibility</p:attrName>
                                        </p:attrNameLst>
                                      </p:cBhvr>
                                      <p:to>
                                        <p:strVal val="visible"/>
                                      </p:to>
                                    </p:set>
                                    <p:animEffect filter="fade" transition="in">
                                      <p:cBhvr>
                                        <p:cTn id="36" dur="500" fill="hold"/>
                                        <p:tgtEl>
                                          <p:spTgt spid="91">
                                            <p:txEl>
                                              <p:pRg st="4" end="4"/>
                                            </p:txEl>
                                          </p:spTgt>
                                        </p:tgtEl>
                                      </p:cBhvr>
                                    </p:animEffect>
                                    <p:anim calcmode="lin" valueType="num">
                                      <p:cBhvr>
                                        <p:cTn id="37" dur="500" fill="hold"/>
                                        <p:tgtEl>
                                          <p:spTgt spid="91">
                                            <p:txEl>
                                              <p:pRg st="4" end="4"/>
                                            </p:txEl>
                                          </p:spTgt>
                                        </p:tgtEl>
                                        <p:attrNameLst>
                                          <p:attrName>ppt_w</p:attrName>
                                        </p:attrNameLst>
                                      </p:cBhvr>
                                      <p:tavLst>
                                        <p:tav tm="0" fmla="#ppt_w*sin(2.5*pi*$)">
                                          <p:val>
                                            <p:fltVal val="0"/>
                                          </p:val>
                                        </p:tav>
                                        <p:tav tm="100000">
                                          <p:val>
                                            <p:fltVal val="1"/>
                                          </p:val>
                                        </p:tav>
                                      </p:tavLst>
                                    </p:anim>
                                    <p:anim calcmode="lin" valueType="num">
                                      <p:cBhvr>
                                        <p:cTn id="38" dur="500" fill="hold"/>
                                        <p:tgtEl>
                                          <p:spTgt spid="91">
                                            <p:txEl>
                                              <p:pRg st="4" end="4"/>
                                            </p:txEl>
                                          </p:spTgt>
                                        </p:tgtEl>
                                        <p:attrNameLst>
                                          <p:attrName>ppt_h</p:attrName>
                                        </p:attrNameLst>
                                      </p:cBhvr>
                                      <p:tavLst>
                                        <p:tav tm="0">
                                          <p:val>
                                            <p:strVal val="#ppt_h"/>
                                          </p:val>
                                        </p:tav>
                                        <p:tav tm="100000">
                                          <p:val>
                                            <p:strVal val="#ppt_h"/>
                                          </p:val>
                                        </p:tav>
                                      </p:tavLst>
                                    </p:anim>
                                  </p:childTnLst>
                                </p:cTn>
                              </p:par>
                            </p:childTnLst>
                          </p:cTn>
                        </p:par>
                        <p:par>
                          <p:cTn id="39" fill="hold">
                            <p:stCondLst>
                              <p:cond delay="2000"/>
                            </p:stCondLst>
                            <p:childTnLst>
                              <p:par>
                                <p:cTn id="40" nodeType="afterEffect" presetClass="entr" presetSubtype="0" presetID="1" grpId="2" fill="hold">
                                  <p:stCondLst>
                                    <p:cond delay="0"/>
                                  </p:stCondLst>
                                  <p:iterate type="el" backwards="0">
                                    <p:tmAbs val="0"/>
                                  </p:iterate>
                                  <p:childTnLst>
                                    <p:set>
                                      <p:cBhvr>
                                        <p:cTn id="41" fill="hold"/>
                                        <p:tgtEl>
                                          <p:spTgt spid="93"/>
                                        </p:tgtEl>
                                        <p:attrNameLst>
                                          <p:attrName>style.visibility</p:attrName>
                                        </p:attrNameLst>
                                      </p:cBhvr>
                                      <p:to>
                                        <p:strVal val="visible"/>
                                      </p:to>
                                    </p:set>
                                  </p:childTnLst>
                                </p:cTn>
                              </p:par>
                            </p:childTnLst>
                          </p:cTn>
                        </p:par>
                        <p:par>
                          <p:cTn id="42" fill="hold">
                            <p:stCondLst>
                              <p:cond delay="2000"/>
                            </p:stCondLst>
                            <p:childTnLst>
                              <p:par>
                                <p:cTn id="43" nodeType="afterEffect" presetClass="entr" presetSubtype="10" presetID="19" grpId="1" fill="hold">
                                  <p:stCondLst>
                                    <p:cond delay="0"/>
                                  </p:stCondLst>
                                  <p:iterate type="lt" backwards="0">
                                    <p:tmAbs val="100"/>
                                  </p:iterate>
                                  <p:childTnLst>
                                    <p:set>
                                      <p:cBhvr>
                                        <p:cTn id="44" fill="hold"/>
                                        <p:tgtEl>
                                          <p:spTgt spid="91">
                                            <p:txEl>
                                              <p:pRg st="5" end="5"/>
                                            </p:txEl>
                                          </p:spTgt>
                                        </p:tgtEl>
                                        <p:attrNameLst>
                                          <p:attrName>style.visibility</p:attrName>
                                        </p:attrNameLst>
                                      </p:cBhvr>
                                      <p:to>
                                        <p:strVal val="visible"/>
                                      </p:to>
                                    </p:set>
                                    <p:animEffect filter="fade" transition="in">
                                      <p:cBhvr>
                                        <p:cTn id="45" dur="500" fill="hold"/>
                                        <p:tgtEl>
                                          <p:spTgt spid="91">
                                            <p:txEl>
                                              <p:pRg st="5" end="5"/>
                                            </p:txEl>
                                          </p:spTgt>
                                        </p:tgtEl>
                                      </p:cBhvr>
                                    </p:animEffect>
                                    <p:anim calcmode="lin" valueType="num">
                                      <p:cBhvr>
                                        <p:cTn id="46" dur="500" fill="hold"/>
                                        <p:tgtEl>
                                          <p:spTgt spid="91">
                                            <p:txEl>
                                              <p:pRg st="5" end="5"/>
                                            </p:txEl>
                                          </p:spTgt>
                                        </p:tgtEl>
                                        <p:attrNameLst>
                                          <p:attrName>ppt_w</p:attrName>
                                        </p:attrNameLst>
                                      </p:cBhvr>
                                      <p:tavLst>
                                        <p:tav tm="0" fmla="#ppt_w*sin(2.5*pi*$)">
                                          <p:val>
                                            <p:fltVal val="0"/>
                                          </p:val>
                                        </p:tav>
                                        <p:tav tm="100000">
                                          <p:val>
                                            <p:fltVal val="1"/>
                                          </p:val>
                                        </p:tav>
                                      </p:tavLst>
                                    </p:anim>
                                    <p:anim calcmode="lin" valueType="num">
                                      <p:cBhvr>
                                        <p:cTn id="47" dur="500" fill="hold"/>
                                        <p:tgtEl>
                                          <p:spTgt spid="91">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10" presetID="19" grpId="1" fill="hold">
                                  <p:stCondLst>
                                    <p:cond delay="0"/>
                                  </p:stCondLst>
                                  <p:iterate type="lt" backwards="0">
                                    <p:tmAbs val="100"/>
                                  </p:iterate>
                                  <p:childTnLst>
                                    <p:set>
                                      <p:cBhvr>
                                        <p:cTn id="51" fill="hold"/>
                                        <p:tgtEl>
                                          <p:spTgt spid="91">
                                            <p:txEl>
                                              <p:pRg st="6" end="6"/>
                                            </p:txEl>
                                          </p:spTgt>
                                        </p:tgtEl>
                                        <p:attrNameLst>
                                          <p:attrName>style.visibility</p:attrName>
                                        </p:attrNameLst>
                                      </p:cBhvr>
                                      <p:to>
                                        <p:strVal val="visible"/>
                                      </p:to>
                                    </p:set>
                                    <p:animEffect filter="fade" transition="in">
                                      <p:cBhvr>
                                        <p:cTn id="52" dur="500" fill="hold"/>
                                        <p:tgtEl>
                                          <p:spTgt spid="91">
                                            <p:txEl>
                                              <p:pRg st="6" end="6"/>
                                            </p:txEl>
                                          </p:spTgt>
                                        </p:tgtEl>
                                      </p:cBhvr>
                                    </p:animEffect>
                                    <p:anim calcmode="lin" valueType="num">
                                      <p:cBhvr>
                                        <p:cTn id="53" dur="500" fill="hold"/>
                                        <p:tgtEl>
                                          <p:spTgt spid="91">
                                            <p:txEl>
                                              <p:pRg st="6" end="6"/>
                                            </p:txEl>
                                          </p:spTgt>
                                        </p:tgtEl>
                                        <p:attrNameLst>
                                          <p:attrName>ppt_w</p:attrName>
                                        </p:attrNameLst>
                                      </p:cBhvr>
                                      <p:tavLst>
                                        <p:tav tm="0" fmla="#ppt_w*sin(2.5*pi*$)">
                                          <p:val>
                                            <p:fltVal val="0"/>
                                          </p:val>
                                        </p:tav>
                                        <p:tav tm="100000">
                                          <p:val>
                                            <p:fltVal val="1"/>
                                          </p:val>
                                        </p:tav>
                                      </p:tavLst>
                                    </p:anim>
                                    <p:anim calcmode="lin" valueType="num">
                                      <p:cBhvr>
                                        <p:cTn id="54" dur="500" fill="hold"/>
                                        <p:tgtEl>
                                          <p:spTgt spid="91">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3" grpId="2"/>
      <p:bldP build="p" bldLvl="5" animBg="1" rev="0" advAuto="0" spid="91"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l" defTabSz="1295400" rtl="0" fontAlgn="auto" latinLnBrk="1" hangingPunct="0">
          <a:lnSpc>
            <a:spcPct val="100000"/>
          </a:lnSpc>
          <a:spcBef>
            <a:spcPts val="0"/>
          </a:spcBef>
          <a:spcAft>
            <a:spcPts val="0"/>
          </a:spcAft>
          <a:buClr>
            <a:srgbClr val="000000"/>
          </a:buClr>
          <a:buSzTx/>
          <a:buFontTx/>
          <a:buNone/>
          <a:tabLst/>
          <a:defRPr b="0" baseline="0" cap="none" i="0" spc="0" strike="noStrike" sz="34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1295400" rtl="0" fontAlgn="auto" latinLnBrk="1" hangingPunct="0">
          <a:lnSpc>
            <a:spcPct val="100000"/>
          </a:lnSpc>
          <a:spcBef>
            <a:spcPts val="0"/>
          </a:spcBef>
          <a:spcAft>
            <a:spcPts val="0"/>
          </a:spcAft>
          <a:buClr>
            <a:srgbClr val="000000"/>
          </a:buClr>
          <a:buSzTx/>
          <a:buFontTx/>
          <a:buNone/>
          <a:tabLst/>
          <a:defRPr b="0" baseline="0" cap="none" i="0" spc="0" strike="noStrike" sz="34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l" defTabSz="1295400" rtl="0" fontAlgn="auto" latinLnBrk="1" hangingPunct="0">
          <a:lnSpc>
            <a:spcPct val="100000"/>
          </a:lnSpc>
          <a:spcBef>
            <a:spcPts val="0"/>
          </a:spcBef>
          <a:spcAft>
            <a:spcPts val="0"/>
          </a:spcAft>
          <a:buClr>
            <a:srgbClr val="000000"/>
          </a:buClr>
          <a:buSzTx/>
          <a:buFontTx/>
          <a:buNone/>
          <a:tabLst/>
          <a:defRPr b="0" baseline="0" cap="none" i="0" spc="0" strike="noStrike" sz="34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1295400" rtl="0" fontAlgn="auto" latinLnBrk="1" hangingPunct="0">
          <a:lnSpc>
            <a:spcPct val="100000"/>
          </a:lnSpc>
          <a:spcBef>
            <a:spcPts val="0"/>
          </a:spcBef>
          <a:spcAft>
            <a:spcPts val="0"/>
          </a:spcAft>
          <a:buClr>
            <a:srgbClr val="000000"/>
          </a:buClr>
          <a:buSzTx/>
          <a:buFontTx/>
          <a:buNone/>
          <a:tabLst/>
          <a:defRPr b="0" baseline="0" cap="none" i="0" spc="0" strike="noStrike" sz="34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